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6" r:id="rId2"/>
    <p:sldId id="417" r:id="rId3"/>
    <p:sldId id="400" r:id="rId4"/>
    <p:sldId id="402" r:id="rId5"/>
    <p:sldId id="401" r:id="rId6"/>
    <p:sldId id="403" r:id="rId7"/>
    <p:sldId id="404" r:id="rId8"/>
    <p:sldId id="405" r:id="rId9"/>
    <p:sldId id="406" r:id="rId10"/>
    <p:sldId id="419" r:id="rId11"/>
    <p:sldId id="418" r:id="rId12"/>
    <p:sldId id="408" r:id="rId13"/>
    <p:sldId id="409" r:id="rId14"/>
    <p:sldId id="416" r:id="rId15"/>
    <p:sldId id="383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2" autoAdjust="0"/>
    <p:restoredTop sz="94301" autoAdjust="0"/>
  </p:normalViewPr>
  <p:slideViewPr>
    <p:cSldViewPr snapToGrid="0">
      <p:cViewPr>
        <p:scale>
          <a:sx n="64" d="100"/>
          <a:sy n="64" d="100"/>
        </p:scale>
        <p:origin x="14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C331-56E9-49E1-A02C-5C792B93A8BE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F535-3768-477E-8350-5CEC25237C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7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5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9F08-654C-4D87-B18D-E25658CE49AA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90CB-1C83-41EF-9BA8-A51622CC0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4" y="136064"/>
            <a:ext cx="11934907" cy="1078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35954" y="289406"/>
            <a:ext cx="1076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          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" y="289406"/>
            <a:ext cx="772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7" y="316506"/>
            <a:ext cx="653686" cy="653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5320" y="1315720"/>
            <a:ext cx="10993120" cy="667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AMA Program of Work (POW)?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ritten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created by the AMA staff and the Executive Council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gives a detailed description of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accomplish during 2022.  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arenR"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POW’s plan is  a set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related projects and activities, managed in a coordinated and collaborative fashion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 specific goals that provide benefits and services for AMA clubs, members, flying sites, and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advance AMA’s mission.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5" y="136065"/>
            <a:ext cx="12205686" cy="68493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5010" y="255485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11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13" y="1204739"/>
            <a:ext cx="7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4. Fourth 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October – December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713" y="1852499"/>
            <a:ext cx="934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d) Remote-ID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FRIA application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869" y="2309648"/>
            <a:ext cx="10701419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FAA, staff, clubs, and AMA leadership to coordinate efforts to secure Remote-ID FRIA status for AMA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fixed flying sites.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444" y="3293740"/>
            <a:ext cx="715812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Museum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tour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869" y="3763740"/>
            <a:ext cx="11486794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local vendor with IT in 2021-2022. Shoot new gallery photos and upload to new virtual tour online by 4Q22.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713" y="4737562"/>
            <a:ext cx="7275931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Redesign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Flight School with basic LMS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69" y="5252264"/>
            <a:ext cx="11486794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AMA Flight School experience with new Learning Management System (LMS) Elements with easy access to varied training modules. Have IT and Creative departments, consider utilizing a WordPress Theme.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4" y="136064"/>
            <a:ext cx="11934907" cy="1078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0370" y="289406"/>
            <a:ext cx="101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   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" y="289406"/>
            <a:ext cx="772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7" y="316506"/>
            <a:ext cx="653686" cy="65368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" r="925" b="2339"/>
          <a:stretch/>
        </p:blipFill>
        <p:spPr>
          <a:xfrm>
            <a:off x="6162361" y="2552666"/>
            <a:ext cx="4998238" cy="4059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6351" y="1273806"/>
            <a:ext cx="442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1. First Quarter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January –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March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4870" y="2166106"/>
            <a:ext cx="429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      a) Launch Digital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Membership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Cards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127171" y="2335838"/>
            <a:ext cx="173370" cy="20821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9976" y="1844022"/>
            <a:ext cx="359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b) Campaign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SRM altitude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victories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631519" y="1991485"/>
            <a:ext cx="196878" cy="56118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7179" y="1509219"/>
            <a:ext cx="379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c) Improve/promote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ife membership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141963" y="1713798"/>
            <a:ext cx="185124" cy="8302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86001" y="1163288"/>
            <a:ext cx="417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d) Online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portal for camping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reservations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765237" y="1336604"/>
            <a:ext cx="193445" cy="119883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291" y="2365908"/>
            <a:ext cx="550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RACI MATRIX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describes the various roles by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staff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and council to complete POW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initiatives, and goals or objectives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"/>
          <a:stretch/>
        </p:blipFill>
        <p:spPr>
          <a:xfrm>
            <a:off x="263742" y="3719308"/>
            <a:ext cx="5733151" cy="23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80223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5" y="184235"/>
            <a:ext cx="11934906" cy="666403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0370" y="289406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3" y="1089078"/>
            <a:ext cx="8660650" cy="5741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98" y="1089078"/>
            <a:ext cx="28940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RACI MATRIX CHART #1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Identifies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various roles of staff, committees, and council to complete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POW initiatives/tasks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lvl="0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RACI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Project Management:</a:t>
            </a:r>
          </a:p>
          <a:p>
            <a:pPr lvl="0"/>
            <a:endParaRPr lang="en-US" sz="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(R) Responsible: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Implements and completes the task.</a:t>
            </a:r>
          </a:p>
          <a:p>
            <a:pPr lvl="0"/>
            <a:r>
              <a:rPr lang="en-US" sz="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(A) Accountable: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Project manager. Sets expectations, delegates, reviews, and signs off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completed task. </a:t>
            </a:r>
          </a:p>
          <a:p>
            <a:pPr lvl="0"/>
            <a:endParaRPr lang="en-US" sz="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(C) Consulted: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Provides input, suggestions, and expertise. </a:t>
            </a:r>
          </a:p>
          <a:p>
            <a:pPr lvl="0"/>
            <a:endParaRPr lang="en-US" sz="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(I) Inform: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Kept up-to date on progress.</a:t>
            </a:r>
          </a:p>
        </p:txBody>
      </p:sp>
    </p:spTree>
    <p:extLst>
      <p:ext uri="{BB962C8B-B14F-4D97-AF65-F5344CB8AC3E}">
        <p14:creationId xmlns:p14="http://schemas.microsoft.com/office/powerpoint/2010/main" val="5062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80223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5" y="184235"/>
            <a:ext cx="11934906" cy="666403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0370" y="289406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98" y="1089078"/>
            <a:ext cx="28940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RACI MATRIX CHART #2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Identifies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various roles of staff, committees, and council to complete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POW initiatives/tasks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lvl="0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RACI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Project Management:</a:t>
            </a:r>
          </a:p>
          <a:p>
            <a:pPr lvl="0"/>
            <a:endParaRPr lang="en-US" sz="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(R) Responsible: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Implements and completes the task.</a:t>
            </a:r>
          </a:p>
          <a:p>
            <a:pPr lvl="0"/>
            <a:r>
              <a:rPr lang="en-US" sz="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(A) Accountable: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Project manager. Sets expectations, delegates, reviews, and signs off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completed task. </a:t>
            </a:r>
          </a:p>
          <a:p>
            <a:pPr lvl="0"/>
            <a:endParaRPr lang="en-US" sz="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(C) Consulted: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Provides input, suggestions, and expertise. </a:t>
            </a:r>
          </a:p>
          <a:p>
            <a:pPr lvl="0"/>
            <a:endParaRPr lang="en-US" sz="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(I) Inform: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Kept up-to date on progress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26" y="1228559"/>
            <a:ext cx="7989570" cy="53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4" y="136064"/>
            <a:ext cx="11934907" cy="1078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0370" y="289406"/>
            <a:ext cx="101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Summary AMA’s 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2022 Program of Work    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" y="289406"/>
            <a:ext cx="772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7" y="316506"/>
            <a:ext cx="653686" cy="653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248" y="1556967"/>
            <a:ext cx="59576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. First Quarter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January – March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Launch AMA Digital Membership Cards.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Campaign SRM altitude victories.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Improve and promote Life membership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Online portal for camping reservations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endParaRPr lang="en-US" sz="2400" dirty="0"/>
          </a:p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2. Second Quarter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April – June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CBO Recognition.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Improve club search engine.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EAA chapter and AMA club Young Eagle Build.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Campaign Membership acquisition 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Free 3MT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6187" y="1480022"/>
            <a:ext cx="58342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Third Quarter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July – September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Assist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&amp; Train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club officers through email journey.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Dynamic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personalized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member content.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Re-boarding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member journey.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Launch club toolkit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endParaRPr lang="en-US" sz="1000" dirty="0"/>
          </a:p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4. Fourth Quarter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October – December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Military recognition and honor.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Launch online club charter renewal.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Improve and expand flying site services.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Remote-ID FRIA application.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Museum virtual tour.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Redesign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Flight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School with basic LMS. </a:t>
            </a:r>
          </a:p>
        </p:txBody>
      </p:sp>
    </p:spTree>
    <p:extLst>
      <p:ext uri="{BB962C8B-B14F-4D97-AF65-F5344CB8AC3E}">
        <p14:creationId xmlns:p14="http://schemas.microsoft.com/office/powerpoint/2010/main" val="2939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04970" y="2731706"/>
            <a:ext cx="884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COMPLETED 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34" y="155520"/>
            <a:ext cx="11934907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AMA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4" y="136064"/>
            <a:ext cx="11934907" cy="1078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26726" y="281749"/>
            <a:ext cx="928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        3    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" y="289406"/>
            <a:ext cx="772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7" y="316506"/>
            <a:ext cx="653686" cy="6536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2" y="2552467"/>
            <a:ext cx="4200740" cy="404406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9" y="3985356"/>
            <a:ext cx="3124202" cy="25050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92323" y="3796162"/>
            <a:ext cx="28434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COLLABORATIVE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EFFORT 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5037319" y="4886074"/>
            <a:ext cx="2927561" cy="465616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3589" y="2672667"/>
            <a:ext cx="338271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AMA CLUBS AND MEMBERS 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SURVEYED DURING 2021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054149" y="2841845"/>
            <a:ext cx="2779440" cy="448785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9337019" y="3383623"/>
            <a:ext cx="375858" cy="601733"/>
          </a:xfrm>
          <a:prstGeom prst="up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89" y="1290258"/>
            <a:ext cx="1153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How were the Goals and Objectives of the POW developed and determined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101" y="1665788"/>
            <a:ext cx="11589879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a Collaborative effort of the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Council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some of its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Staff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Departments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input from surveys in 2021 with AMA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" grpId="0" animBg="1"/>
      <p:bldP spid="3" grpId="0" animBg="1"/>
      <p:bldP spid="4" grpId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4" y="146695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90864" y="225654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 4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3521" y="1214120"/>
            <a:ext cx="11820120" cy="641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2. THEMES -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There are three themes in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quarterly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POW. </a:t>
            </a:r>
          </a:p>
          <a:p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a) Invest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Clubs and Flying Site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the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of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Add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club resources, benefits, and training.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Continue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protections,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waivers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exemptions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TFRs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ID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ngage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with clubs on member growth and flying site assistance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endParaRPr lang="en-US" sz="1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   b) Invest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in Members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Add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new services, features, and benefits.</a:t>
            </a:r>
          </a:p>
          <a:p>
            <a:pPr lvl="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Improve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HQ staff training and work flow to better serve members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28600" lvl="0" indent="-228600">
              <a:buFont typeface="+mj-lt"/>
              <a:buAutoNum type="alphaLcParenR"/>
            </a:pP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    c) Increase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Engagement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More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strategic communications to members, clubs, and the public. </a:t>
            </a:r>
          </a:p>
          <a:p>
            <a:pPr lvl="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Additional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crowdsourcing, member services, and customized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user experiences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Increase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social media by 15% (likes followers, subscribers, mentions).</a:t>
            </a:r>
          </a:p>
          <a:p>
            <a:pPr lvl="0"/>
            <a:endParaRPr lang="en-US" sz="2400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434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22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2299" y="222349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 5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858" y="1050142"/>
            <a:ext cx="1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1. First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January –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March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33" y="1561189"/>
            <a:ext cx="112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a) Launch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AMA Digital Membership Cards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858" y="1918557"/>
            <a:ext cx="11539391" cy="183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Emailed automatically from member database that can be printed or captured as an image on a smartphone (saving printing and mailing costs) A future QR code on cards can be scanned to verify membership, waivers, event registering, and to ID member event interest and location to later personalize email messaging to members. </a:t>
            </a:r>
          </a:p>
          <a:p>
            <a:pPr marL="457200" marR="0" indent="4191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33" y="3545404"/>
            <a:ext cx="1125890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Campaign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SRM altitude victories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858" y="3898822"/>
            <a:ext cx="11539391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how successful AMA has been in FAA SRMP in getting 100% of the altitudes requested for clubs and the mitigations that have influenced FAA decisions for granting the increased altitudes.  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129" y="5155638"/>
            <a:ext cx="1138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c) Improve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and promote Life membership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862" y="5566597"/>
            <a:ext cx="1103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Update $1,500 Life Membership program, to include review of benefits and more promotion. </a:t>
            </a:r>
          </a:p>
        </p:txBody>
      </p:sp>
    </p:spTree>
    <p:extLst>
      <p:ext uri="{BB962C8B-B14F-4D97-AF65-F5344CB8AC3E}">
        <p14:creationId xmlns:p14="http://schemas.microsoft.com/office/powerpoint/2010/main" val="8075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41987" y="215459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6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174" y="1022022"/>
            <a:ext cx="1154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1. First 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January – March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5" y="1562530"/>
            <a:ext cx="1125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d) Online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portal for camping reservations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478" y="2002622"/>
            <a:ext cx="11359878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attending IAC for events will now find it much easier to request IAC campsites online then by phone or in person.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5" y="3088124"/>
            <a:ext cx="112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e) Campaign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 Know Before You Fly; Annual/Ongoing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373" y="3584500"/>
            <a:ext cx="1105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along with other stakeholders is a contract partner in the KBYF program and does so to continue to demonstrate support of FAA’s KBYF sUAS safety objectives.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934" y="4637564"/>
            <a:ext cx="1118214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Campaign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Hearts and Minds; Annual/Ongoing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227" y="5125070"/>
            <a:ext cx="11023288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the “AMA Snapshots” tell the AMA story of influential members to win over the hearts and minds of our members.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932" y="241668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7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7152" y="959904"/>
            <a:ext cx="1154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Second 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April – June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567" y="1325035"/>
            <a:ext cx="1099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a) CBO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Recognition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352" y="1664874"/>
            <a:ext cx="1087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ready to apply for CBO status as prescribed in AC 91-57C. Another important step in the incremental process of UAS rule enactment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178" y="2404263"/>
            <a:ext cx="1086892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Improve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search engine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48" y="2781288"/>
            <a:ext cx="11406899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the club finder on the AMA website to better sort and filter clubs by STATE, leader club, intro pilot instructors, open/capped membership, types of aircraft flown as well as popular club events or activities and other important benefits.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78" y="4032646"/>
            <a:ext cx="10716893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EAA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and AMA club Young Eagle Build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48" y="4431990"/>
            <a:ext cx="10690167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96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being stalled because of COVID its time to restart connecting EAA chapter’s Young Eagles to AMA’s Youth membership.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78" y="5304796"/>
            <a:ext cx="83137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Campaign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acquisition with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3MT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352" y="5687521"/>
            <a:ext cx="1093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May offer free 3-month trial memberships and encourage clubs to offer a free club membership time for newbies and intro-pilot training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4" y="136064"/>
            <a:ext cx="11934907" cy="65757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8472" y="230196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8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467" y="1349590"/>
            <a:ext cx="1156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Second 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April – June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1" y="1860290"/>
            <a:ext cx="905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e) Restructure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Newsletters and E-Communications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42" y="2321955"/>
            <a:ext cx="11432805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 the newsletter and email member engagement, consolidate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Today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Rotor Report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Minute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“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This Week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1" y="3398661"/>
            <a:ext cx="915522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Campaign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Why Your Local Group Should Charter as an AMA Club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56" y="3905957"/>
            <a:ext cx="111579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messaging that highlights the benefits of being an AMA chartered club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294" y="4587491"/>
            <a:ext cx="937503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Scope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of Fame Foundation Campaign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437" y="5062354"/>
            <a:ext cx="1036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costs in creating a virtual tour, online brick locator, and on-site kiosk/signage. Develop materials for major gift prospects with public campaign in 2023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5" y="136065"/>
            <a:ext cx="12205686" cy="68493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931" y="207838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9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710" y="1027859"/>
            <a:ext cx="831935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Third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– September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981" y="1499435"/>
            <a:ext cx="86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a) Assist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and train club officers through email journey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862" y="1914347"/>
            <a:ext cx="981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content (video/written w/graphics) for club officer monthly emails with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AMA/club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business-related matters.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981" y="2772185"/>
            <a:ext cx="964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b) Dynamic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and personalized member content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16" y="3179158"/>
            <a:ext cx="11157924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member profile data to create personalized content blocks within “AMA This Week” based on member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81" y="4061836"/>
            <a:ext cx="8504481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Re-boarding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email journey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23" y="4489929"/>
            <a:ext cx="11343048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1400" dirty="0" smtClean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Continuation of 2021. Provide needed updates to current member journeys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81" y="5001609"/>
            <a:ext cx="686641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Launch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toolkit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516" y="5419564"/>
            <a:ext cx="1141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together resources for club tool kit by 2Q22. Collaborate with other dept. for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additional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 work with Creative and Communications in 3Q22 to compile,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distribute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735" y="136064"/>
            <a:ext cx="11934906" cy="864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735" y="136065"/>
            <a:ext cx="12205686" cy="68493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8181" y="204041"/>
            <a:ext cx="101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AMA’s 2022 Program of Work (POW)       10       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1" y="289406"/>
            <a:ext cx="640080" cy="57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316505"/>
            <a:ext cx="545283" cy="54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42" y="1099524"/>
            <a:ext cx="7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4. Fourth Quarter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October – December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933" y="1561189"/>
            <a:ext cx="853253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Military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and honor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48" y="1977223"/>
            <a:ext cx="10953072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options to honor our military and veterans through thank-you and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33" y="2823998"/>
            <a:ext cx="652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Launch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club charter renewal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48" y="3331896"/>
            <a:ext cx="11292560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and set milestones for online club charter renewal with IT by 1Q22.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functioning club charter renewal ready by mid-September 2022 and for club </a:t>
            </a:r>
          </a:p>
          <a:p>
            <a:pPr indent="457200">
              <a:lnSpc>
                <a:spcPct val="107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officers to test starting in October 2022. Have a live platform mid November 2022.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33" y="4659373"/>
            <a:ext cx="6058601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Improve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expand flying site services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36" y="5183470"/>
            <a:ext cx="11242072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flying site assistance material by end of 2Q22. Collaborate with Creative for branding updates and new creative material by end of 3Q22.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IT to update website by end of 4Q22.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48251</TotalTime>
  <Words>1555</Words>
  <Application>Microsoft Office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Argenio</dc:creator>
  <cp:lastModifiedBy>Microsoft account</cp:lastModifiedBy>
  <cp:revision>1262</cp:revision>
  <cp:lastPrinted>2015-06-11T13:03:39Z</cp:lastPrinted>
  <dcterms:created xsi:type="dcterms:W3CDTF">2015-05-10T18:31:25Z</dcterms:created>
  <dcterms:modified xsi:type="dcterms:W3CDTF">2022-04-17T20:15:22Z</dcterms:modified>
</cp:coreProperties>
</file>