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6" r:id="rId3"/>
    <p:sldId id="258" r:id="rId4"/>
    <p:sldId id="257" r:id="rId5"/>
    <p:sldId id="259" r:id="rId6"/>
    <p:sldId id="260" r:id="rId7"/>
    <p:sldId id="262" r:id="rId8"/>
    <p:sldId id="263" r:id="rId9"/>
    <p:sldId id="261" r:id="rId10"/>
    <p:sldId id="264" r:id="rId11"/>
  </p:sldIdLst>
  <p:sldSz cx="12192000" cy="6858000"/>
  <p:notesSz cx="6858000" cy="9144000"/>
  <p:custShowLst>
    <p:custShow name="Ask the AVP Lead in shot" id="0">
      <p:sldLst>
        <p:sld r:id="r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68" d="100"/>
          <a:sy n="68" d="100"/>
        </p:scale>
        <p:origin x="101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FB6DD-A025-4911-BF6D-17A6F4D3D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F60642A-4497-4823-8EA7-D0C1A453B0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911DB2-EA00-4AAF-8BEC-F9215517A4AB}"/>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128DCB3A-A176-4690-84DC-3E4FC5DDC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4682E9-28DB-44C8-9590-911E33E51FE8}"/>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41859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E9B63-1469-4AD7-B115-5A61128EA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4C8E30B-3DCA-4E09-8485-EF3F86AA2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BD11D4-52BF-4BBC-A20E-8375CB31DF09}"/>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2691F611-7B48-4EE4-BE69-E163E5C44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8030A1-9CE7-465F-A134-0216E86DDF24}"/>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259568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E3D03C-9F99-47E6-B51C-CB29BE2D1C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89E8382-AD3E-4FD7-B00C-680FA6B6B1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9C2577-DB8C-493C-9435-1AEB0DCDBC22}"/>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8B236B4D-4D30-4A60-80A4-A77BD84DE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702AEC-5A5B-4F0F-A6F3-33F309D18574}"/>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1773717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51810-0AEB-441D-A789-0806EF9C3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786A6F-1BC7-4CB5-B192-DA7D9F1B8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4177E4-1BB1-4161-AB66-3DD0D83E8BF3}"/>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801BDC85-A9BD-4B0C-B7C0-0F42734A6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C1FE3B-CE25-4978-A4A0-4B9482218DA7}"/>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403908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1BC34-BAAD-4812-BAB9-2880D41255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1A2AE71-EA9C-4196-9444-E1CA2B37B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62AD48-98B8-4231-B2FA-7ECA5F469D1A}"/>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D7CD74BB-1C0E-4262-AD2D-8680792BC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D55056-400F-4B43-9F56-85F0DC58D300}"/>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27037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4EF18-E951-4294-8C0C-9D87E8668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32FADD-03D3-44BE-BAAA-172A2CF3E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CB1C9E0-91DC-4188-9349-B4A525E33A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9B57B79-F761-4B5C-A12B-AE1A181A3D74}"/>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6" name="Footer Placeholder 5">
            <a:extLst>
              <a:ext uri="{FF2B5EF4-FFF2-40B4-BE49-F238E27FC236}">
                <a16:creationId xmlns:a16="http://schemas.microsoft.com/office/drawing/2014/main" xmlns="" id="{4E882396-CE18-4B18-8EF7-391A1775A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52935A-F22B-48B8-A702-286E78BB7057}"/>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261863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BB325-996B-4230-897C-2D5A68245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F548F5-7118-4763-8754-E8BA0B3DE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044C52-A384-452B-9DBC-A7490175F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2B5541-D987-4F7D-8527-A51DF7B7B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BB96AB-6CCC-4C12-8CE4-C1F53F8F9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285DC81-3BB9-46C7-9A4C-747AA63727CD}"/>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8" name="Footer Placeholder 7">
            <a:extLst>
              <a:ext uri="{FF2B5EF4-FFF2-40B4-BE49-F238E27FC236}">
                <a16:creationId xmlns:a16="http://schemas.microsoft.com/office/drawing/2014/main" xmlns="" id="{8609321B-B9AC-4B08-9A31-C1BFC3200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035615-D974-4A95-8978-F65B9DB918BD}"/>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333639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F03137-F38D-498E-9E24-FD8F07ED50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213960C-288F-4C97-86A8-BEA93B699310}"/>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4" name="Footer Placeholder 3">
            <a:extLst>
              <a:ext uri="{FF2B5EF4-FFF2-40B4-BE49-F238E27FC236}">
                <a16:creationId xmlns:a16="http://schemas.microsoft.com/office/drawing/2014/main" xmlns="" id="{2ACA1F16-44F2-49F3-898B-F8D66DCFF4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FE6FCD9-D854-41B4-BF63-3E8D99566B7B}"/>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372436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B0412C9-7A3C-44A6-94C1-539AC0D3E45A}"/>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3" name="Footer Placeholder 2">
            <a:extLst>
              <a:ext uri="{FF2B5EF4-FFF2-40B4-BE49-F238E27FC236}">
                <a16:creationId xmlns:a16="http://schemas.microsoft.com/office/drawing/2014/main" xmlns="" id="{56241FD7-E28F-4F4F-9512-BCEED26832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EFAB9BC-9CCA-4FDE-BDFE-F13096E3661B}"/>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18259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17F38-BEDF-4217-8136-631F7D2DB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F6F2B61-3518-4B94-B464-D19921D03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3B24120-69C3-48F6-89C8-5819E694D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B78A8C-4364-40F4-A99E-A38FC7703FEF}"/>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6" name="Footer Placeholder 5">
            <a:extLst>
              <a:ext uri="{FF2B5EF4-FFF2-40B4-BE49-F238E27FC236}">
                <a16:creationId xmlns:a16="http://schemas.microsoft.com/office/drawing/2014/main" xmlns="" id="{45508B77-8A84-4D51-8C84-367B98369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1D9278-942E-4235-9BF0-94692B52A778}"/>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11245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F79AE-165B-46C0-B048-7DD30DBF6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61EE4D4-B590-4C09-B036-0C446E0C8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6E52E03-0AD8-4C0A-9468-BDBC405C8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E7464C-A091-46AA-8F6F-E068B6DAC99B}"/>
              </a:ext>
            </a:extLst>
          </p:cNvPr>
          <p:cNvSpPr>
            <a:spLocks noGrp="1"/>
          </p:cNvSpPr>
          <p:nvPr>
            <p:ph type="dt" sz="half" idx="10"/>
          </p:nvPr>
        </p:nvSpPr>
        <p:spPr/>
        <p:txBody>
          <a:bodyPr/>
          <a:lstStyle/>
          <a:p>
            <a:fld id="{194E30D7-940F-4D63-A6D7-5BE9A71346CB}" type="datetimeFigureOut">
              <a:rPr lang="en-US" smtClean="0"/>
              <a:t>4/17/2022</a:t>
            </a:fld>
            <a:endParaRPr lang="en-US"/>
          </a:p>
        </p:txBody>
      </p:sp>
      <p:sp>
        <p:nvSpPr>
          <p:cNvPr id="6" name="Footer Placeholder 5">
            <a:extLst>
              <a:ext uri="{FF2B5EF4-FFF2-40B4-BE49-F238E27FC236}">
                <a16:creationId xmlns:a16="http://schemas.microsoft.com/office/drawing/2014/main" xmlns="" id="{EE673FD4-3427-47F8-8179-0CD5D6F6D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E0DA2E-DCC9-4427-A150-4743D2F3C0FB}"/>
              </a:ext>
            </a:extLst>
          </p:cNvPr>
          <p:cNvSpPr>
            <a:spLocks noGrp="1"/>
          </p:cNvSpPr>
          <p:nvPr>
            <p:ph type="sldNum" sz="quarter" idx="12"/>
          </p:nvPr>
        </p:nvSpPr>
        <p:spPr/>
        <p:txBody>
          <a:bodyPr/>
          <a:lstStyle/>
          <a:p>
            <a:fld id="{F139A5DF-E487-4B07-8F2E-D9828ED09BEE}" type="slidenum">
              <a:rPr lang="en-US" smtClean="0"/>
              <a:t>‹#›</a:t>
            </a:fld>
            <a:endParaRPr lang="en-US"/>
          </a:p>
        </p:txBody>
      </p:sp>
    </p:spTree>
    <p:extLst>
      <p:ext uri="{BB962C8B-B14F-4D97-AF65-F5344CB8AC3E}">
        <p14:creationId xmlns:p14="http://schemas.microsoft.com/office/powerpoint/2010/main" val="119485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B6B444E-F00C-4400-A72C-9259FFAA4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75C5D92-5459-4663-8D11-CFC72D2875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288799-AF4C-44A0-95F1-962DDAC35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E30D7-940F-4D63-A6D7-5BE9A71346CB}" type="datetimeFigureOut">
              <a:rPr lang="en-US" smtClean="0"/>
              <a:t>4/17/2022</a:t>
            </a:fld>
            <a:endParaRPr lang="en-US"/>
          </a:p>
        </p:txBody>
      </p:sp>
      <p:sp>
        <p:nvSpPr>
          <p:cNvPr id="5" name="Footer Placeholder 4">
            <a:extLst>
              <a:ext uri="{FF2B5EF4-FFF2-40B4-BE49-F238E27FC236}">
                <a16:creationId xmlns:a16="http://schemas.microsoft.com/office/drawing/2014/main" xmlns="" id="{DF34DB48-8DFB-4977-ABFE-8B7431D59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ECE4F8C-1EEA-4AAD-8C53-FD9541A32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9A5DF-E487-4B07-8F2E-D9828ED09BEE}" type="slidenum">
              <a:rPr lang="en-US" smtClean="0"/>
              <a:t>‹#›</a:t>
            </a:fld>
            <a:endParaRPr lang="en-US"/>
          </a:p>
        </p:txBody>
      </p:sp>
    </p:spTree>
    <p:extLst>
      <p:ext uri="{BB962C8B-B14F-4D97-AF65-F5344CB8AC3E}">
        <p14:creationId xmlns:p14="http://schemas.microsoft.com/office/powerpoint/2010/main" val="41752836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odelaircraft.or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odelaircraft.org/"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madistrict-i.org/" TargetMode="External"/><Relationship Id="rId2" Type="http://schemas.openxmlformats.org/officeDocument/2006/relationships/hyperlink" Target="http://www.modelaircraft.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B9F6179-6B34-4D02-B4BE-820EC12F8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84" y="-22440"/>
            <a:ext cx="9664032" cy="6902880"/>
          </a:xfrm>
          <a:prstGeom prst="rect">
            <a:avLst/>
          </a:prstGeom>
        </p:spPr>
      </p:pic>
      <p:sp>
        <p:nvSpPr>
          <p:cNvPr id="7" name="TextBox 6">
            <a:extLst>
              <a:ext uri="{FF2B5EF4-FFF2-40B4-BE49-F238E27FC236}">
                <a16:creationId xmlns:a16="http://schemas.microsoft.com/office/drawing/2014/main" xmlns="" id="{2FF2C9B7-9DD9-4199-B689-26FCA5A0C262}"/>
              </a:ext>
            </a:extLst>
          </p:cNvPr>
          <p:cNvSpPr txBox="1"/>
          <p:nvPr/>
        </p:nvSpPr>
        <p:spPr>
          <a:xfrm>
            <a:off x="1263984" y="78658"/>
            <a:ext cx="9664032" cy="2000548"/>
          </a:xfrm>
          <a:prstGeom prst="rect">
            <a:avLst/>
          </a:prstGeom>
          <a:solidFill>
            <a:schemeClr val="accent5">
              <a:lumMod val="60000"/>
              <a:lumOff val="40000"/>
            </a:schemeClr>
          </a:solidFill>
        </p:spPr>
        <p:txBody>
          <a:bodyPr wrap="square" rtlCol="0">
            <a:spAutoFit/>
          </a:bodyPr>
          <a:lstStyle/>
          <a:p>
            <a:pPr algn="ctr"/>
            <a:r>
              <a:rPr lang="en-US" sz="2800" b="1" dirty="0"/>
              <a:t>EVENT SEASON!</a:t>
            </a:r>
          </a:p>
          <a:p>
            <a:pPr algn="ctr"/>
            <a:r>
              <a:rPr lang="en-US" sz="2400" b="1" dirty="0"/>
              <a:t>CDs/ EMs or anyone interested in learning more about </a:t>
            </a:r>
          </a:p>
          <a:p>
            <a:pPr algn="ctr"/>
            <a:r>
              <a:rPr lang="en-US" sz="2400" b="1" dirty="0"/>
              <a:t>the </a:t>
            </a:r>
            <a:r>
              <a:rPr lang="en-US" sz="2400" b="1" u="sng" dirty="0"/>
              <a:t>AMA Contest/ Event Package </a:t>
            </a:r>
            <a:r>
              <a:rPr lang="en-US" sz="2400" b="1" dirty="0"/>
              <a:t>(Form 10)</a:t>
            </a:r>
          </a:p>
          <a:p>
            <a:pPr algn="ctr"/>
            <a:r>
              <a:rPr lang="en-US" sz="2400" b="1" dirty="0">
                <a:latin typeface="Arial Black" panose="020B0A04020102020204" pitchFamily="34" charset="0"/>
              </a:rPr>
              <a:t>Let’s “Ask the AVP?”</a:t>
            </a:r>
          </a:p>
          <a:p>
            <a:pPr algn="ctr"/>
            <a:endParaRPr lang="en-US" sz="2400" b="1" dirty="0"/>
          </a:p>
        </p:txBody>
      </p:sp>
    </p:spTree>
    <p:extLst>
      <p:ext uri="{BB962C8B-B14F-4D97-AF65-F5344CB8AC3E}">
        <p14:creationId xmlns:p14="http://schemas.microsoft.com/office/powerpoint/2010/main" val="103182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5EF08D0-AE91-4990-A9A2-1D32B26A2450}"/>
              </a:ext>
            </a:extLst>
          </p:cNvPr>
          <p:cNvSpPr txBox="1"/>
          <p:nvPr/>
        </p:nvSpPr>
        <p:spPr>
          <a:xfrm>
            <a:off x="1449421" y="632298"/>
            <a:ext cx="9513651" cy="1200329"/>
          </a:xfrm>
          <a:prstGeom prst="rect">
            <a:avLst/>
          </a:prstGeom>
          <a:noFill/>
        </p:spPr>
        <p:txBody>
          <a:bodyPr wrap="square" rtlCol="0">
            <a:spAutoFit/>
          </a:bodyPr>
          <a:lstStyle/>
          <a:p>
            <a:pPr algn="ctr"/>
            <a:r>
              <a:rPr lang="en-US" sz="3600" dirty="0">
                <a:latin typeface="Cooper Black" panose="0208090404030B020404" pitchFamily="18" charset="0"/>
              </a:rPr>
              <a:t>The End!  </a:t>
            </a:r>
          </a:p>
          <a:p>
            <a:pPr algn="ctr"/>
            <a:r>
              <a:rPr lang="en-US" sz="3600" dirty="0">
                <a:latin typeface="Cooper Black" panose="0208090404030B020404" pitchFamily="18" charset="0"/>
              </a:rPr>
              <a:t>Enjoy your Events</a:t>
            </a:r>
          </a:p>
        </p:txBody>
      </p:sp>
      <p:pic>
        <p:nvPicPr>
          <p:cNvPr id="4" name="Picture 3">
            <a:extLst>
              <a:ext uri="{FF2B5EF4-FFF2-40B4-BE49-F238E27FC236}">
                <a16:creationId xmlns:a16="http://schemas.microsoft.com/office/drawing/2014/main" xmlns="" id="{C8071FA2-1719-40CF-B32D-556028A82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735" y="2364554"/>
            <a:ext cx="2983150" cy="2978489"/>
          </a:xfrm>
          <a:prstGeom prst="rect">
            <a:avLst/>
          </a:prstGeom>
          <a:effectLst>
            <a:softEdge rad="50800"/>
          </a:effectLst>
        </p:spPr>
      </p:pic>
      <p:pic>
        <p:nvPicPr>
          <p:cNvPr id="6" name="Picture 5">
            <a:extLst>
              <a:ext uri="{FF2B5EF4-FFF2-40B4-BE49-F238E27FC236}">
                <a16:creationId xmlns:a16="http://schemas.microsoft.com/office/drawing/2014/main" xmlns="" id="{A8C79F29-664C-4CFB-95DE-761EE1433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203" y="2119205"/>
            <a:ext cx="6059521" cy="3799320"/>
          </a:xfrm>
          <a:prstGeom prst="rect">
            <a:avLst/>
          </a:prstGeom>
          <a:effectLst>
            <a:softEdge rad="76200"/>
          </a:effectLst>
        </p:spPr>
      </p:pic>
      <p:sp>
        <p:nvSpPr>
          <p:cNvPr id="3" name="TextBox 2">
            <a:extLst>
              <a:ext uri="{FF2B5EF4-FFF2-40B4-BE49-F238E27FC236}">
                <a16:creationId xmlns:a16="http://schemas.microsoft.com/office/drawing/2014/main" xmlns="" id="{D1338B03-6836-4E0E-BFA0-A7E4CA744B35}"/>
              </a:ext>
            </a:extLst>
          </p:cNvPr>
          <p:cNvSpPr txBox="1"/>
          <p:nvPr/>
        </p:nvSpPr>
        <p:spPr>
          <a:xfrm>
            <a:off x="1539097" y="6041036"/>
            <a:ext cx="9334297" cy="369332"/>
          </a:xfrm>
          <a:prstGeom prst="rect">
            <a:avLst/>
          </a:prstGeom>
          <a:noFill/>
        </p:spPr>
        <p:txBody>
          <a:bodyPr wrap="square" rtlCol="0">
            <a:spAutoFit/>
          </a:bodyPr>
          <a:lstStyle/>
          <a:p>
            <a:pPr algn="ctr"/>
            <a:r>
              <a:rPr lang="en-US" dirty="0">
                <a:latin typeface="Cooper Black" panose="0208090404030B020404" pitchFamily="18" charset="0"/>
              </a:rPr>
              <a:t>Links will be provided in the video description.  Thank you.</a:t>
            </a:r>
          </a:p>
        </p:txBody>
      </p:sp>
    </p:spTree>
    <p:extLst>
      <p:ext uri="{BB962C8B-B14F-4D97-AF65-F5344CB8AC3E}">
        <p14:creationId xmlns:p14="http://schemas.microsoft.com/office/powerpoint/2010/main" val="55211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D77C6C-89EF-4C85-BA1A-1FA81A7B27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994" y="350193"/>
            <a:ext cx="2816012" cy="2816012"/>
          </a:xfrm>
          <a:prstGeom prst="rect">
            <a:avLst/>
          </a:prstGeom>
          <a:noFill/>
          <a:ln>
            <a:noFill/>
          </a:ln>
          <a:effectLst>
            <a:softEdge rad="0"/>
          </a:effectLst>
        </p:spPr>
      </p:pic>
      <p:sp>
        <p:nvSpPr>
          <p:cNvPr id="2" name="TextBox 1">
            <a:extLst>
              <a:ext uri="{FF2B5EF4-FFF2-40B4-BE49-F238E27FC236}">
                <a16:creationId xmlns:a16="http://schemas.microsoft.com/office/drawing/2014/main" xmlns="" id="{00692710-81BC-45FF-B143-0AAC99129252}"/>
              </a:ext>
            </a:extLst>
          </p:cNvPr>
          <p:cNvSpPr txBox="1"/>
          <p:nvPr/>
        </p:nvSpPr>
        <p:spPr>
          <a:xfrm>
            <a:off x="1183531" y="3540867"/>
            <a:ext cx="9824937" cy="2308324"/>
          </a:xfrm>
          <a:prstGeom prst="rect">
            <a:avLst/>
          </a:prstGeom>
          <a:noFill/>
        </p:spPr>
        <p:txBody>
          <a:bodyPr wrap="square" rtlCol="0">
            <a:spAutoFit/>
          </a:bodyPr>
          <a:lstStyle/>
          <a:p>
            <a:pPr algn="ctr"/>
            <a:r>
              <a:rPr lang="en-US" sz="3600" dirty="0">
                <a:latin typeface="Arial Black" panose="020B0A04020102020204" pitchFamily="34" charset="0"/>
              </a:rPr>
              <a:t>“ASK THE AVP?” </a:t>
            </a:r>
            <a:r>
              <a:rPr lang="en-US" dirty="0">
                <a:latin typeface="Arial Black" panose="020B0A04020102020204" pitchFamily="34" charset="0"/>
              </a:rPr>
              <a:t>(AVP- AMA Assoc. VP)</a:t>
            </a:r>
          </a:p>
          <a:p>
            <a:pPr algn="ctr"/>
            <a:endParaRPr lang="en-US" dirty="0">
              <a:latin typeface="Arial Black" panose="020B0A04020102020204" pitchFamily="34" charset="0"/>
            </a:endParaRPr>
          </a:p>
          <a:p>
            <a:pPr algn="ctr"/>
            <a:r>
              <a:rPr lang="en-US" dirty="0">
                <a:latin typeface="Arial Black" panose="020B0A04020102020204" pitchFamily="34" charset="0"/>
              </a:rPr>
              <a:t>An informal grass roots initiative of District 1 to:</a:t>
            </a:r>
          </a:p>
          <a:p>
            <a:pPr algn="ctr"/>
            <a:endParaRPr lang="en-US" dirty="0">
              <a:latin typeface="Arial Black" panose="020B0A04020102020204" pitchFamily="34" charset="0"/>
            </a:endParaRPr>
          </a:p>
          <a:p>
            <a:pPr marL="285750" indent="-285750" algn="ctr">
              <a:buFont typeface="Wingdings" panose="05000000000000000000" pitchFamily="2" charset="2"/>
              <a:buChar char="Ø"/>
            </a:pPr>
            <a:r>
              <a:rPr lang="en-US" dirty="0">
                <a:latin typeface="Arial Black" panose="020B0A04020102020204" pitchFamily="34" charset="0"/>
              </a:rPr>
              <a:t>Showcase Clubs, Events, Activities, and Members  </a:t>
            </a:r>
          </a:p>
          <a:p>
            <a:pPr marL="285750" indent="-285750" algn="ctr">
              <a:buFont typeface="Wingdings" panose="05000000000000000000" pitchFamily="2" charset="2"/>
              <a:buChar char="Ø"/>
            </a:pPr>
            <a:r>
              <a:rPr lang="en-US" dirty="0">
                <a:latin typeface="Arial Black" panose="020B0A04020102020204" pitchFamily="34" charset="0"/>
              </a:rPr>
              <a:t>Discuss AMA Information &amp; Programs</a:t>
            </a:r>
          </a:p>
          <a:p>
            <a:pPr marL="285750" indent="-285750" algn="ctr">
              <a:buFont typeface="Wingdings" panose="05000000000000000000" pitchFamily="2" charset="2"/>
              <a:buChar char="Ø"/>
            </a:pPr>
            <a:r>
              <a:rPr lang="en-US" dirty="0">
                <a:latin typeface="Arial Black" panose="020B0A04020102020204" pitchFamily="34" charset="0"/>
              </a:rPr>
              <a:t>Address technical and product questions</a:t>
            </a:r>
          </a:p>
        </p:txBody>
      </p:sp>
    </p:spTree>
    <p:extLst>
      <p:ext uri="{BB962C8B-B14F-4D97-AF65-F5344CB8AC3E}">
        <p14:creationId xmlns:p14="http://schemas.microsoft.com/office/powerpoint/2010/main" val="28285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anim calcmode="lin" valueType="num">
                                      <p:cBhvr>
                                        <p:cTn id="13" dur="2250" fill="hold"/>
                                        <p:tgtEl>
                                          <p:spTgt spid="2"/>
                                        </p:tgtEl>
                                        <p:attrNameLst>
                                          <p:attrName>ppt_x</p:attrName>
                                        </p:attrNameLst>
                                      </p:cBhvr>
                                      <p:tavLst>
                                        <p:tav tm="0">
                                          <p:val>
                                            <p:strVal val="#ppt_x"/>
                                          </p:val>
                                        </p:tav>
                                        <p:tav tm="100000">
                                          <p:val>
                                            <p:strVal val="#ppt_x"/>
                                          </p:val>
                                        </p:tav>
                                      </p:tavLst>
                                    </p:anim>
                                    <p:anim calcmode="lin" valueType="num">
                                      <p:cBhvr>
                                        <p:cTn id="14" dur="2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68E6C7-BB28-4582-8BDA-2DD2F58FD1D1}"/>
              </a:ext>
            </a:extLst>
          </p:cNvPr>
          <p:cNvPicPr>
            <a:picLocks noChangeAspect="1"/>
          </p:cNvPicPr>
          <p:nvPr/>
        </p:nvPicPr>
        <p:blipFill>
          <a:blip r:embed="rId2"/>
          <a:stretch>
            <a:fillRect/>
          </a:stretch>
        </p:blipFill>
        <p:spPr>
          <a:xfrm>
            <a:off x="1817610" y="78208"/>
            <a:ext cx="8556779" cy="6701584"/>
          </a:xfrm>
          <a:prstGeom prst="rect">
            <a:avLst/>
          </a:prstGeom>
        </p:spPr>
      </p:pic>
      <p:sp>
        <p:nvSpPr>
          <p:cNvPr id="5" name="TextBox 4">
            <a:extLst>
              <a:ext uri="{FF2B5EF4-FFF2-40B4-BE49-F238E27FC236}">
                <a16:creationId xmlns:a16="http://schemas.microsoft.com/office/drawing/2014/main" xmlns="" id="{AB5840AE-8BC5-44C3-9C20-A213F77197DD}"/>
              </a:ext>
            </a:extLst>
          </p:cNvPr>
          <p:cNvSpPr txBox="1"/>
          <p:nvPr/>
        </p:nvSpPr>
        <p:spPr>
          <a:xfrm>
            <a:off x="2923616" y="2634282"/>
            <a:ext cx="6344766"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pPr algn="ctr"/>
            <a:r>
              <a:rPr lang="en-US" sz="2800" dirty="0"/>
              <a:t>Let’s take a closer look at the </a:t>
            </a:r>
          </a:p>
          <a:p>
            <a:pPr algn="ctr"/>
            <a:r>
              <a:rPr lang="en-US" sz="2800" dirty="0"/>
              <a:t>AMA Document </a:t>
            </a:r>
            <a:r>
              <a:rPr lang="en-US" sz="2800" b="1" dirty="0"/>
              <a:t>Form 10</a:t>
            </a:r>
          </a:p>
          <a:p>
            <a:pPr algn="ctr"/>
            <a:endParaRPr lang="en-US" b="1" dirty="0"/>
          </a:p>
          <a:p>
            <a:pPr algn="ctr"/>
            <a:r>
              <a:rPr lang="en-US" sz="2800" b="1" dirty="0"/>
              <a:t>THE CONTEST/ EVENT PACKAGE</a:t>
            </a:r>
          </a:p>
          <a:p>
            <a:pPr algn="ctr"/>
            <a:endParaRPr lang="en-US" dirty="0"/>
          </a:p>
        </p:txBody>
      </p:sp>
      <p:sp>
        <p:nvSpPr>
          <p:cNvPr id="2" name="TextBox 1">
            <a:extLst>
              <a:ext uri="{FF2B5EF4-FFF2-40B4-BE49-F238E27FC236}">
                <a16:creationId xmlns:a16="http://schemas.microsoft.com/office/drawing/2014/main" xmlns="" id="{155AC76A-047F-4E45-B27C-F9D96125C61F}"/>
              </a:ext>
            </a:extLst>
          </p:cNvPr>
          <p:cNvSpPr txBox="1"/>
          <p:nvPr/>
        </p:nvSpPr>
        <p:spPr>
          <a:xfrm>
            <a:off x="2621279" y="4714875"/>
            <a:ext cx="7281477" cy="1200329"/>
          </a:xfrm>
          <a:prstGeom prst="rect">
            <a:avLst/>
          </a:prstGeom>
          <a:solidFill>
            <a:schemeClr val="bg1">
              <a:lumMod val="95000"/>
            </a:schemeClr>
          </a:solidFill>
        </p:spPr>
        <p:txBody>
          <a:bodyPr wrap="square" rtlCol="0">
            <a:spAutoFit/>
          </a:bodyPr>
          <a:lstStyle/>
          <a:p>
            <a:r>
              <a:rPr lang="en-US" dirty="0"/>
              <a:t>Before we get into the package let’s go check out the </a:t>
            </a:r>
            <a:r>
              <a:rPr lang="en-US" b="1" i="1" u="sng" dirty="0"/>
              <a:t>AMA Sanction Portal</a:t>
            </a:r>
            <a:r>
              <a:rPr lang="en-US" u="sng" dirty="0"/>
              <a:t> </a:t>
            </a:r>
            <a:r>
              <a:rPr lang="en-US" dirty="0"/>
              <a:t>to see where we: </a:t>
            </a:r>
            <a:r>
              <a:rPr lang="en-US" b="1" dirty="0"/>
              <a:t>Create, Renew, or View Sanctions</a:t>
            </a:r>
            <a:r>
              <a:rPr lang="en-US" dirty="0"/>
              <a:t>.  Once that is complete you will be sent your paperwork via email which includes a link to the </a:t>
            </a:r>
          </a:p>
          <a:p>
            <a:r>
              <a:rPr lang="en-US" b="1" dirty="0"/>
              <a:t>Form 10- Contest/ Event Package</a:t>
            </a:r>
            <a:r>
              <a:rPr lang="en-US" dirty="0"/>
              <a:t>. </a:t>
            </a:r>
            <a:r>
              <a:rPr lang="en-US" dirty="0">
                <a:hlinkClick r:id="rId3"/>
              </a:rPr>
              <a:t>www.modelaircraft.org</a:t>
            </a:r>
            <a:r>
              <a:rPr lang="en-US" dirty="0"/>
              <a:t>  </a:t>
            </a:r>
          </a:p>
        </p:txBody>
      </p:sp>
    </p:spTree>
    <p:extLst>
      <p:ext uri="{BB962C8B-B14F-4D97-AF65-F5344CB8AC3E}">
        <p14:creationId xmlns:p14="http://schemas.microsoft.com/office/powerpoint/2010/main" val="8396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FBD8C5-728E-4D61-AEB1-40BF97AB107D}"/>
              </a:ext>
            </a:extLst>
          </p:cNvPr>
          <p:cNvPicPr>
            <a:picLocks noChangeAspect="1"/>
          </p:cNvPicPr>
          <p:nvPr/>
        </p:nvPicPr>
        <p:blipFill>
          <a:blip r:embed="rId2"/>
          <a:stretch>
            <a:fillRect/>
          </a:stretch>
        </p:blipFill>
        <p:spPr>
          <a:xfrm>
            <a:off x="1817610" y="78208"/>
            <a:ext cx="8556779" cy="6701584"/>
          </a:xfrm>
          <a:prstGeom prst="rect">
            <a:avLst/>
          </a:prstGeom>
        </p:spPr>
      </p:pic>
      <p:sp>
        <p:nvSpPr>
          <p:cNvPr id="7" name="TextBox 6">
            <a:extLst>
              <a:ext uri="{FF2B5EF4-FFF2-40B4-BE49-F238E27FC236}">
                <a16:creationId xmlns:a16="http://schemas.microsoft.com/office/drawing/2014/main" xmlns="" id="{97329079-B2F3-4DE8-9ABD-9A0DA749C1FD}"/>
              </a:ext>
            </a:extLst>
          </p:cNvPr>
          <p:cNvSpPr txBox="1"/>
          <p:nvPr/>
        </p:nvSpPr>
        <p:spPr>
          <a:xfrm>
            <a:off x="266700" y="3276601"/>
            <a:ext cx="11849099" cy="923330"/>
          </a:xfrm>
          <a:prstGeom prst="rect">
            <a:avLst/>
          </a:prstGeom>
          <a:solidFill>
            <a:schemeClr val="bg1"/>
          </a:solidFill>
          <a:scene3d>
            <a:camera prst="orthographicFront"/>
            <a:lightRig rig="threePt" dir="t"/>
          </a:scene3d>
          <a:sp3d>
            <a:bevelT w="101600" prst="riblet"/>
          </a:sp3d>
        </p:spPr>
        <p:txBody>
          <a:bodyPr wrap="square" rtlCol="0">
            <a:spAutoFit/>
          </a:bodyPr>
          <a:lstStyle/>
          <a:p>
            <a:r>
              <a:rPr lang="en-US" dirty="0"/>
              <a:t>Submission of the form by the CD/EM is </a:t>
            </a:r>
            <a:r>
              <a:rPr lang="en-US" i="1" dirty="0">
                <a:solidFill>
                  <a:srgbClr val="FF0000"/>
                </a:solidFill>
                <a:effectLst>
                  <a:outerShdw blurRad="38100" dist="38100" dir="2700000" algn="tl">
                    <a:srgbClr val="000000">
                      <a:alpha val="43137"/>
                    </a:srgbClr>
                  </a:outerShdw>
                </a:effectLst>
              </a:rPr>
              <a:t>necessary for compliance with insurance requirements</a:t>
            </a:r>
            <a:r>
              <a:rPr lang="en-US" dirty="0"/>
              <a:t>. This information can aid in promotion of future events PAGE 1and settlement of any event problems. The CD/EM must return this form within seven (7) days to AMA Headquarters attached to Form 10. Last updated 6.14.2019</a:t>
            </a:r>
          </a:p>
        </p:txBody>
      </p:sp>
      <p:sp>
        <p:nvSpPr>
          <p:cNvPr id="8" name="Arrow: Striped Right 7">
            <a:extLst>
              <a:ext uri="{FF2B5EF4-FFF2-40B4-BE49-F238E27FC236}">
                <a16:creationId xmlns:a16="http://schemas.microsoft.com/office/drawing/2014/main" xmlns="" id="{F2E70C6F-A60D-4ABB-91E1-3C1994C4D837}"/>
              </a:ext>
            </a:extLst>
          </p:cNvPr>
          <p:cNvSpPr/>
          <p:nvPr/>
        </p:nvSpPr>
        <p:spPr>
          <a:xfrm rot="7202748">
            <a:off x="2508165" y="5049959"/>
            <a:ext cx="2078378" cy="535931"/>
          </a:xfrm>
          <a:prstGeom prst="striped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4ED9EC92-FBEB-4192-8EFA-EF81F36CE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9024" y="4416472"/>
            <a:ext cx="1436148" cy="1603639"/>
          </a:xfrm>
          <a:prstGeom prst="rect">
            <a:avLst/>
          </a:prstGeom>
          <a:effectLst>
            <a:softEdge rad="63500"/>
          </a:effectLst>
        </p:spPr>
      </p:pic>
    </p:spTree>
    <p:extLst>
      <p:ext uri="{BB962C8B-B14F-4D97-AF65-F5344CB8AC3E}">
        <p14:creationId xmlns:p14="http://schemas.microsoft.com/office/powerpoint/2010/main" val="2883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3000"/>
                                        <p:tgtEl>
                                          <p:spTgt spid="10"/>
                                        </p:tgtEl>
                                      </p:cBhvr>
                                    </p:animEffect>
                                  </p:childTnLst>
                                </p:cTn>
                              </p:par>
                            </p:childTnLst>
                          </p:cTn>
                        </p:par>
                        <p:par>
                          <p:cTn id="17" fill="hold">
                            <p:stCondLst>
                              <p:cond delay="5000"/>
                            </p:stCondLst>
                            <p:childTnLst>
                              <p:par>
                                <p:cTn id="18" presetID="42" presetClass="exit" presetSubtype="0" fill="hold" nodeType="afterEffect">
                                  <p:stCondLst>
                                    <p:cond delay="3000"/>
                                  </p:stCondLst>
                                  <p:childTnLst>
                                    <p:animEffect transition="out" filter="fade">
                                      <p:cBhvr>
                                        <p:cTn id="19" dur="3000"/>
                                        <p:tgtEl>
                                          <p:spTgt spid="10"/>
                                        </p:tgtEl>
                                      </p:cBhvr>
                                    </p:animEffect>
                                    <p:anim calcmode="lin" valueType="num">
                                      <p:cBhvr>
                                        <p:cTn id="20" dur="3000"/>
                                        <p:tgtEl>
                                          <p:spTgt spid="10"/>
                                        </p:tgtEl>
                                        <p:attrNameLst>
                                          <p:attrName>ppt_x</p:attrName>
                                        </p:attrNameLst>
                                      </p:cBhvr>
                                      <p:tavLst>
                                        <p:tav tm="0">
                                          <p:val>
                                            <p:strVal val="ppt_x"/>
                                          </p:val>
                                        </p:tav>
                                        <p:tav tm="100000">
                                          <p:val>
                                            <p:strVal val="ppt_x"/>
                                          </p:val>
                                        </p:tav>
                                      </p:tavLst>
                                    </p:anim>
                                    <p:anim calcmode="lin" valueType="num">
                                      <p:cBhvr>
                                        <p:cTn id="21" dur="3000"/>
                                        <p:tgtEl>
                                          <p:spTgt spid="10"/>
                                        </p:tgtEl>
                                        <p:attrNameLst>
                                          <p:attrName>ppt_y</p:attrName>
                                        </p:attrNameLst>
                                      </p:cBhvr>
                                      <p:tavLst>
                                        <p:tav tm="0">
                                          <p:val>
                                            <p:strVal val="ppt_y"/>
                                          </p:val>
                                        </p:tav>
                                        <p:tav tm="100000">
                                          <p:val>
                                            <p:strVal val="ppt_y+.1"/>
                                          </p:val>
                                        </p:tav>
                                      </p:tavLst>
                                    </p:anim>
                                    <p:set>
                                      <p:cBhvr>
                                        <p:cTn id="22"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4B4158-A9A2-4D5C-A34A-36A63C287A27}"/>
              </a:ext>
            </a:extLst>
          </p:cNvPr>
          <p:cNvPicPr>
            <a:picLocks noChangeAspect="1"/>
          </p:cNvPicPr>
          <p:nvPr/>
        </p:nvPicPr>
        <p:blipFill>
          <a:blip r:embed="rId2"/>
          <a:stretch>
            <a:fillRect/>
          </a:stretch>
        </p:blipFill>
        <p:spPr>
          <a:xfrm>
            <a:off x="1607849" y="0"/>
            <a:ext cx="8976301" cy="6858000"/>
          </a:xfrm>
          <a:prstGeom prst="rect">
            <a:avLst/>
          </a:prstGeom>
        </p:spPr>
      </p:pic>
      <p:sp>
        <p:nvSpPr>
          <p:cNvPr id="4" name="TextBox 3">
            <a:extLst>
              <a:ext uri="{FF2B5EF4-FFF2-40B4-BE49-F238E27FC236}">
                <a16:creationId xmlns:a16="http://schemas.microsoft.com/office/drawing/2014/main" xmlns="" id="{B72EBB65-A348-4C24-AFC0-82917839DDFB}"/>
              </a:ext>
            </a:extLst>
          </p:cNvPr>
          <p:cNvSpPr txBox="1"/>
          <p:nvPr/>
        </p:nvSpPr>
        <p:spPr>
          <a:xfrm>
            <a:off x="0" y="419100"/>
            <a:ext cx="5486400" cy="2862322"/>
          </a:xfrm>
          <a:prstGeom prst="rect">
            <a:avLst/>
          </a:prstGeom>
          <a:solidFill>
            <a:srgbClr val="FFFF00"/>
          </a:solidFill>
        </p:spPr>
        <p:txBody>
          <a:bodyPr wrap="square" rtlCol="0">
            <a:spAutoFit/>
          </a:bodyPr>
          <a:lstStyle/>
          <a:p>
            <a:pPr marL="285750" indent="-285750" algn="l">
              <a:buFont typeface="Wingdings" panose="05000000000000000000" pitchFamily="2" charset="2"/>
              <a:buChar char="v"/>
            </a:pPr>
            <a:r>
              <a:rPr lang="en-US" sz="1800" b="1" i="0" u="none" strike="noStrike" baseline="0" dirty="0">
                <a:latin typeface="MetaSerifPro-Light"/>
              </a:rPr>
              <a:t>Each </a:t>
            </a:r>
            <a:r>
              <a:rPr lang="en-US" sz="1800" b="1" i="0" u="none" strike="noStrike" baseline="0" dirty="0">
                <a:solidFill>
                  <a:srgbClr val="FF0000"/>
                </a:solidFill>
                <a:latin typeface="MetaSerifPro-Light"/>
              </a:rPr>
              <a:t>pilot must sign this document- </a:t>
            </a:r>
            <a:r>
              <a:rPr lang="en-US" sz="1800" b="1" i="0" u="none" strike="noStrike" baseline="0" dirty="0">
                <a:latin typeface="MetaSerifPro-Light"/>
              </a:rPr>
              <a:t>the Flight Safety Declaration (sign in sheet).</a:t>
            </a:r>
          </a:p>
          <a:p>
            <a:pPr marL="285750" indent="-285750" algn="l">
              <a:buFont typeface="Wingdings" panose="05000000000000000000" pitchFamily="2" charset="2"/>
              <a:buChar char="v"/>
            </a:pPr>
            <a:r>
              <a:rPr lang="en-US" b="1" dirty="0">
                <a:latin typeface="MetaSerifPro-Light"/>
              </a:rPr>
              <a:t>Pilot Requirement Page (7 Bulleted Requirements) should be accessible to all pilots to read at or before registration.</a:t>
            </a:r>
          </a:p>
          <a:p>
            <a:pPr marL="285750" indent="-285750">
              <a:buFont typeface="Wingdings" panose="05000000000000000000" pitchFamily="2" charset="2"/>
              <a:buChar char="v"/>
            </a:pPr>
            <a:r>
              <a:rPr lang="en-US" b="1" dirty="0">
                <a:latin typeface="MetaSerifPro-Light"/>
              </a:rPr>
              <a:t>Once they review it, their signature on the Flight Safety Declaration (sign in sheet) certifies that they </a:t>
            </a:r>
            <a:r>
              <a:rPr lang="en-US" b="1" dirty="0">
                <a:solidFill>
                  <a:srgbClr val="FF0000"/>
                </a:solidFill>
                <a:latin typeface="MetaSerifPro-Light"/>
              </a:rPr>
              <a:t>agree to be compliant with all AMA rules and safety protocols.</a:t>
            </a:r>
            <a:endParaRPr lang="en-US" b="1" dirty="0">
              <a:solidFill>
                <a:srgbClr val="FF0000"/>
              </a:solidFill>
            </a:endParaRPr>
          </a:p>
          <a:p>
            <a:pPr algn="l"/>
            <a:endParaRPr lang="en-US" sz="1800" b="0" i="0" u="none" strike="noStrike" baseline="0" dirty="0">
              <a:latin typeface="MetaSerifPro-Light"/>
            </a:endParaRPr>
          </a:p>
        </p:txBody>
      </p:sp>
      <p:sp>
        <p:nvSpPr>
          <p:cNvPr id="5" name="TextBox 4">
            <a:extLst>
              <a:ext uri="{FF2B5EF4-FFF2-40B4-BE49-F238E27FC236}">
                <a16:creationId xmlns:a16="http://schemas.microsoft.com/office/drawing/2014/main" xmlns="" id="{631BDFD9-1337-4483-8295-5A42BC92A983}"/>
              </a:ext>
            </a:extLst>
          </p:cNvPr>
          <p:cNvSpPr txBox="1"/>
          <p:nvPr/>
        </p:nvSpPr>
        <p:spPr>
          <a:xfrm>
            <a:off x="0" y="3872943"/>
            <a:ext cx="5953125" cy="2308324"/>
          </a:xfrm>
          <a:prstGeom prst="rect">
            <a:avLst/>
          </a:prstGeom>
          <a:solidFill>
            <a:srgbClr val="FFFF00"/>
          </a:solidFill>
        </p:spPr>
        <p:txBody>
          <a:bodyPr wrap="square" rtlCol="0">
            <a:spAutoFit/>
          </a:bodyPr>
          <a:lstStyle/>
          <a:p>
            <a:pPr marL="285750" indent="-285750" algn="l">
              <a:buFont typeface="Wingdings" panose="05000000000000000000" pitchFamily="2" charset="2"/>
              <a:buChar char="v"/>
            </a:pPr>
            <a:r>
              <a:rPr lang="en-US" sz="1800" b="0" i="0" u="none" strike="noStrike" baseline="0" dirty="0">
                <a:latin typeface="MetaSerifPro-Light"/>
              </a:rPr>
              <a:t>Flying a turbine powered model </a:t>
            </a:r>
            <a:r>
              <a:rPr lang="en-US" sz="1800" b="1" i="0" u="none" strike="noStrike" baseline="0" dirty="0">
                <a:latin typeface="MetaSerifPro-Light"/>
              </a:rPr>
              <a:t>requires the pilot to have an</a:t>
            </a:r>
            <a:r>
              <a:rPr lang="en-US" sz="1800" b="1" i="0" u="none" strike="noStrike" baseline="0" dirty="0">
                <a:solidFill>
                  <a:srgbClr val="FF0000"/>
                </a:solidFill>
                <a:latin typeface="MetaSerifPro-Light"/>
              </a:rPr>
              <a:t> AMA Gas Turbine Waiver </a:t>
            </a:r>
            <a:r>
              <a:rPr lang="en-US" sz="1800" b="1" i="0" u="none" strike="noStrike" baseline="0" dirty="0">
                <a:latin typeface="MetaSerifPro-Light"/>
              </a:rPr>
              <a:t>for either fixed-wing, rotary-wing, or control line.</a:t>
            </a:r>
            <a:r>
              <a:rPr lang="en-US" sz="1800" b="1" i="0" u="none" strike="noStrike" baseline="0" dirty="0">
                <a:solidFill>
                  <a:srgbClr val="FF0000"/>
                </a:solidFill>
                <a:latin typeface="MetaSerifPro-Light"/>
              </a:rPr>
              <a:t> </a:t>
            </a:r>
            <a:r>
              <a:rPr lang="en-US" sz="1800" b="1" i="0" u="none" strike="noStrike" baseline="0" dirty="0">
                <a:latin typeface="MetaSerifPro-Light"/>
              </a:rPr>
              <a:t>This credential will be </a:t>
            </a:r>
            <a:r>
              <a:rPr lang="en-US" sz="1800" b="1" i="0" u="none" strike="noStrike" baseline="0" dirty="0">
                <a:solidFill>
                  <a:srgbClr val="FF0000"/>
                </a:solidFill>
                <a:latin typeface="MetaSerifPro-Light"/>
              </a:rPr>
              <a:t>printed on his/her current AMA membership card, </a:t>
            </a:r>
            <a:r>
              <a:rPr lang="en-US" sz="1800" b="1" i="0" u="none" strike="noStrike" baseline="0" dirty="0">
                <a:latin typeface="MetaSerifPro-Light"/>
              </a:rPr>
              <a:t>and can also be verified on the AMA website</a:t>
            </a:r>
            <a:r>
              <a:rPr lang="en-US" sz="1800" b="0" i="0" u="none" strike="noStrike" baseline="0" dirty="0">
                <a:latin typeface="MetaSerifPro-Light"/>
              </a:rPr>
              <a:t>. </a:t>
            </a:r>
          </a:p>
          <a:p>
            <a:pPr marL="285750" indent="-285750" algn="l">
              <a:buFont typeface="Wingdings" panose="05000000000000000000" pitchFamily="2" charset="2"/>
              <a:buChar char="v"/>
            </a:pPr>
            <a:r>
              <a:rPr lang="en-US" sz="1800" b="0" i="0" u="none" strike="noStrike" baseline="0" dirty="0">
                <a:latin typeface="MetaSerifPro-Light"/>
              </a:rPr>
              <a:t>To verify, log into the website at </a:t>
            </a:r>
            <a:r>
              <a:rPr lang="en-US" dirty="0">
                <a:latin typeface="MetaSerifPro-Light"/>
                <a:hlinkClick r:id="rId3"/>
              </a:rPr>
              <a:t>www.modelaircraft.org</a:t>
            </a:r>
            <a:r>
              <a:rPr lang="en-US" dirty="0">
                <a:latin typeface="MetaSerifPro-Light"/>
              </a:rPr>
              <a:t> </a:t>
            </a:r>
            <a:r>
              <a:rPr lang="en-US" sz="1800" b="0" i="0" u="none" strike="noStrike" baseline="0" dirty="0">
                <a:latin typeface="MetaSerifPro-Light"/>
              </a:rPr>
              <a:t>MEDIA &amp; RESOURCES/ AMA DOCUMENTS/</a:t>
            </a:r>
            <a:r>
              <a:rPr lang="en-US" sz="1800" b="0" i="0" u="none" strike="noStrike" dirty="0">
                <a:latin typeface="MetaSerifPro-Light"/>
              </a:rPr>
              <a:t> D</a:t>
            </a:r>
            <a:r>
              <a:rPr lang="en-US" sz="1800" b="0" i="0" u="none" strike="noStrike" baseline="0" dirty="0">
                <a:latin typeface="MetaSerifPro-Light"/>
              </a:rPr>
              <a:t>ocument 510-M – “AMA Gas Turbine Waiver Holders</a:t>
            </a:r>
            <a:r>
              <a:rPr lang="en-US" dirty="0">
                <a:latin typeface="MetaSerifPro-Light"/>
              </a:rPr>
              <a:t>”.</a:t>
            </a:r>
            <a:r>
              <a:rPr lang="en-US" sz="1800" b="0" i="0" u="none" strike="noStrike" baseline="0" dirty="0">
                <a:latin typeface="MetaSerifPro-Light"/>
              </a:rPr>
              <a:t> </a:t>
            </a:r>
            <a:endParaRPr lang="en-US" dirty="0"/>
          </a:p>
        </p:txBody>
      </p:sp>
      <p:sp>
        <p:nvSpPr>
          <p:cNvPr id="6" name="TextBox 5">
            <a:extLst>
              <a:ext uri="{FF2B5EF4-FFF2-40B4-BE49-F238E27FC236}">
                <a16:creationId xmlns:a16="http://schemas.microsoft.com/office/drawing/2014/main" xmlns="" id="{41AC5E58-AE52-4836-A910-09BB7FA303A4}"/>
              </a:ext>
            </a:extLst>
          </p:cNvPr>
          <p:cNvSpPr txBox="1"/>
          <p:nvPr/>
        </p:nvSpPr>
        <p:spPr>
          <a:xfrm>
            <a:off x="6410323" y="240674"/>
            <a:ext cx="5781676" cy="3970318"/>
          </a:xfrm>
          <a:prstGeom prst="rect">
            <a:avLst/>
          </a:prstGeom>
          <a:solidFill>
            <a:srgbClr val="FFFF00"/>
          </a:solidFill>
        </p:spPr>
        <p:txBody>
          <a:bodyPr wrap="square" rtlCol="0">
            <a:spAutoFit/>
          </a:bodyPr>
          <a:lstStyle/>
          <a:p>
            <a:pPr marL="285750" indent="-285750">
              <a:buFont typeface="Wingdings" panose="05000000000000000000" pitchFamily="2" charset="2"/>
              <a:buChar char="v"/>
            </a:pPr>
            <a:r>
              <a:rPr lang="en-US" dirty="0">
                <a:latin typeface="Gineso-NorBol"/>
              </a:rPr>
              <a:t>If flying a model between </a:t>
            </a:r>
            <a:r>
              <a:rPr lang="en-US" sz="1800" b="1" i="0" u="none" strike="noStrike" baseline="0" dirty="0">
                <a:latin typeface="MetaSerifPro-Light"/>
              </a:rPr>
              <a:t>55lbs. up to 125lbs.</a:t>
            </a:r>
            <a:r>
              <a:rPr lang="en-US" sz="1800" b="0" i="0" u="none" strike="noStrike" baseline="0" dirty="0">
                <a:latin typeface="MetaSerifPro-Light"/>
              </a:rPr>
              <a:t> </a:t>
            </a:r>
            <a:r>
              <a:rPr lang="en-US" b="1" dirty="0">
                <a:latin typeface="MetaSerifPro-Light"/>
              </a:rPr>
              <a:t>D</a:t>
            </a:r>
            <a:r>
              <a:rPr lang="en-US" sz="1800" b="1" i="0" u="none" strike="noStrike" baseline="0" dirty="0">
                <a:latin typeface="MetaSerifPro-Light"/>
              </a:rPr>
              <a:t>etails under</a:t>
            </a:r>
            <a:r>
              <a:rPr lang="en-US" sz="1800" b="1" i="0" u="none" strike="noStrike" dirty="0">
                <a:latin typeface="MetaSerifPro-Light"/>
              </a:rPr>
              <a:t> </a:t>
            </a:r>
            <a:r>
              <a:rPr lang="en-US" b="1" dirty="0">
                <a:latin typeface="Gineso-NorBol"/>
              </a:rPr>
              <a:t>Large Model Airplane Program (LMA). Log into </a:t>
            </a:r>
            <a:r>
              <a:rPr lang="en-US" b="1" dirty="0">
                <a:latin typeface="Gineso-NorBol"/>
                <a:hlinkClick r:id="rId3"/>
              </a:rPr>
              <a:t>www.modelaircraft.org</a:t>
            </a:r>
            <a:r>
              <a:rPr lang="en-US" b="1" dirty="0">
                <a:latin typeface="Gineso-NorBol"/>
              </a:rPr>
              <a:t>  </a:t>
            </a:r>
            <a:r>
              <a:rPr lang="en-US" dirty="0">
                <a:latin typeface="Gineso-NorBol"/>
              </a:rPr>
              <a:t>MEDIA &amp; RESOURCES/ AMA DOCUMENTS/ LARGE MODEL AIRPLANE PROGRAM.</a:t>
            </a:r>
          </a:p>
          <a:p>
            <a:pPr marL="285750" indent="-285750">
              <a:buFont typeface="Wingdings" panose="05000000000000000000" pitchFamily="2" charset="2"/>
              <a:buChar char="v"/>
            </a:pPr>
            <a:r>
              <a:rPr lang="en-US" b="1" dirty="0">
                <a:latin typeface="MetaSerifPro-Light"/>
              </a:rPr>
              <a:t>The owner certifies his/her </a:t>
            </a:r>
            <a:r>
              <a:rPr lang="en-US" b="1" i="1" dirty="0">
                <a:latin typeface="MetaSerifPro-LightItalic"/>
              </a:rPr>
              <a:t>specific </a:t>
            </a:r>
            <a:r>
              <a:rPr lang="en-US" b="1" dirty="0">
                <a:latin typeface="MetaSerifPro-Light"/>
              </a:rPr>
              <a:t>airplane and </a:t>
            </a:r>
            <a:r>
              <a:rPr lang="en-US" b="1" dirty="0">
                <a:solidFill>
                  <a:srgbClr val="FF0000"/>
                </a:solidFill>
                <a:latin typeface="MetaSerifPro-Light"/>
              </a:rPr>
              <a:t>must show the </a:t>
            </a:r>
            <a:r>
              <a:rPr lang="en-US" b="1" i="1" dirty="0">
                <a:solidFill>
                  <a:srgbClr val="FF0000"/>
                </a:solidFill>
                <a:latin typeface="MetaSerifPro-LightItalic"/>
              </a:rPr>
              <a:t>Permit to Fly </a:t>
            </a:r>
            <a:r>
              <a:rPr lang="en-US" b="1" dirty="0">
                <a:solidFill>
                  <a:srgbClr val="FF0000"/>
                </a:solidFill>
                <a:latin typeface="MetaSerifPro-Light"/>
              </a:rPr>
              <a:t>to the CD or EM prior to any flights of a LMA.</a:t>
            </a:r>
            <a:r>
              <a:rPr lang="en-US" dirty="0">
                <a:latin typeface="MetaSerifPro-Light"/>
              </a:rPr>
              <a:t> </a:t>
            </a:r>
            <a:r>
              <a:rPr lang="en-US" b="1" dirty="0">
                <a:latin typeface="MetaSerifPro-Light"/>
              </a:rPr>
              <a:t>The owner </a:t>
            </a:r>
            <a:r>
              <a:rPr lang="en-US" b="1" dirty="0">
                <a:solidFill>
                  <a:srgbClr val="FF0000"/>
                </a:solidFill>
                <a:latin typeface="MetaSerifPro-Light"/>
              </a:rPr>
              <a:t>must have a </a:t>
            </a:r>
            <a:r>
              <a:rPr lang="en-US" b="1" i="1" dirty="0">
                <a:solidFill>
                  <a:srgbClr val="FF0000"/>
                </a:solidFill>
                <a:latin typeface="MetaSerifPro-LightItalic"/>
              </a:rPr>
              <a:t>Permit to Fly </a:t>
            </a:r>
            <a:r>
              <a:rPr lang="en-US" b="1" dirty="0">
                <a:solidFill>
                  <a:srgbClr val="FF0000"/>
                </a:solidFill>
                <a:latin typeface="MetaSerifPro-Light"/>
              </a:rPr>
              <a:t>for </a:t>
            </a:r>
            <a:r>
              <a:rPr lang="en-US" b="1" u="sng" dirty="0">
                <a:solidFill>
                  <a:srgbClr val="FF0000"/>
                </a:solidFill>
                <a:latin typeface="MetaSerifPro-Light"/>
              </a:rPr>
              <a:t>each </a:t>
            </a:r>
            <a:r>
              <a:rPr lang="en-US" b="1" dirty="0">
                <a:solidFill>
                  <a:srgbClr val="FF0000"/>
                </a:solidFill>
                <a:latin typeface="MetaSerifPro-Light"/>
              </a:rPr>
              <a:t>LMA airplane he or she (or the designated pilot) flies.</a:t>
            </a:r>
          </a:p>
          <a:p>
            <a:pPr marL="285750" indent="-285750">
              <a:buFont typeface="Wingdings" panose="05000000000000000000" pitchFamily="2" charset="2"/>
              <a:buChar char="v"/>
            </a:pPr>
            <a:r>
              <a:rPr lang="en-US" b="1" i="1" dirty="0">
                <a:latin typeface="MetaSerifPro-Bold"/>
              </a:rPr>
              <a:t>If you have suspicions that an aircraft at your event might be over 55 lbs., it is your responsibility to engage with the owner of that aircraft and discuss the details of their model prior to any flights.</a:t>
            </a:r>
            <a:endParaRPr lang="en-US" i="1" dirty="0"/>
          </a:p>
          <a:p>
            <a:endParaRPr lang="en-US" dirty="0">
              <a:latin typeface="Gineso-NorBol"/>
            </a:endParaRPr>
          </a:p>
        </p:txBody>
      </p:sp>
      <p:sp>
        <p:nvSpPr>
          <p:cNvPr id="7" name="Arrow: Down 6">
            <a:extLst>
              <a:ext uri="{FF2B5EF4-FFF2-40B4-BE49-F238E27FC236}">
                <a16:creationId xmlns:a16="http://schemas.microsoft.com/office/drawing/2014/main" xmlns="" id="{8628BDBF-EA77-4E18-825D-EA6A6A1A235A}"/>
              </a:ext>
            </a:extLst>
          </p:cNvPr>
          <p:cNvSpPr/>
          <p:nvPr/>
        </p:nvSpPr>
        <p:spPr>
          <a:xfrm rot="3262571">
            <a:off x="8163880" y="4426280"/>
            <a:ext cx="765396" cy="752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C4FF5C6-B76A-44F3-8BE3-0F3460F50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125" y="3585273"/>
            <a:ext cx="4768850" cy="2883664"/>
          </a:xfrm>
          <a:prstGeom prst="rect">
            <a:avLst/>
          </a:prstGeom>
        </p:spPr>
      </p:pic>
      <p:sp>
        <p:nvSpPr>
          <p:cNvPr id="2" name="Arrow: Left 1">
            <a:extLst>
              <a:ext uri="{FF2B5EF4-FFF2-40B4-BE49-F238E27FC236}">
                <a16:creationId xmlns:a16="http://schemas.microsoft.com/office/drawing/2014/main" xmlns="" id="{A41DEC2F-4EEB-44BB-B484-E0FFE4CC4AB7}"/>
              </a:ext>
            </a:extLst>
          </p:cNvPr>
          <p:cNvSpPr/>
          <p:nvPr/>
        </p:nvSpPr>
        <p:spPr>
          <a:xfrm>
            <a:off x="10101255" y="5180341"/>
            <a:ext cx="752475" cy="238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0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2" fill="hold" grpId="1"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750"/>
                                        <p:tgtEl>
                                          <p:spTgt spid="9"/>
                                        </p:tgtEl>
                                      </p:cBhvr>
                                    </p:animEffect>
                                    <p:set>
                                      <p:cBhvr>
                                        <p:cTn id="34" dur="1" fill="hold">
                                          <p:stCondLst>
                                            <p:cond delay="749"/>
                                          </p:stCondLst>
                                        </p:cTn>
                                        <p:tgtEl>
                                          <p:spTgt spid="9"/>
                                        </p:tgtEl>
                                        <p:attrNameLst>
                                          <p:attrName>style.visibility</p:attrName>
                                        </p:attrNameLst>
                                      </p:cBhvr>
                                      <p:to>
                                        <p:strVal val="hidden"/>
                                      </p:to>
                                    </p:set>
                                  </p:childTnLst>
                                </p:cTn>
                              </p:par>
                            </p:childTnLst>
                          </p:cTn>
                        </p:par>
                        <p:par>
                          <p:cTn id="35" fill="hold">
                            <p:stCondLst>
                              <p:cond delay="750"/>
                            </p:stCondLst>
                            <p:childTnLst>
                              <p:par>
                                <p:cTn id="36" presetID="10" presetClass="exit" presetSubtype="0" fill="hold" grpId="2" nodeType="after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1000" fill="hold"/>
                                        <p:tgtEl>
                                          <p:spTgt spid="6"/>
                                        </p:tgtEl>
                                        <p:attrNameLst>
                                          <p:attrName>ppt_x</p:attrName>
                                        </p:attrNameLst>
                                      </p:cBhvr>
                                      <p:tavLst>
                                        <p:tav tm="0">
                                          <p:val>
                                            <p:strVal val="1+#ppt_w/2"/>
                                          </p:val>
                                        </p:tav>
                                        <p:tav tm="100000">
                                          <p:val>
                                            <p:strVal val="#ppt_x"/>
                                          </p:val>
                                        </p:tav>
                                      </p:tavLst>
                                    </p:anim>
                                    <p:anim calcmode="lin" valueType="num">
                                      <p:cBhvr additive="base">
                                        <p:cTn id="44" dur="1000" fill="hold"/>
                                        <p:tgtEl>
                                          <p:spTgt spid="6"/>
                                        </p:tgtEl>
                                        <p:attrNameLst>
                                          <p:attrName>ppt_y</p:attrName>
                                        </p:attrNameLst>
                                      </p:cBhvr>
                                      <p:tavLst>
                                        <p:tav tm="0">
                                          <p:val>
                                            <p:strVal val="0-#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1000"/>
                                        <p:tgtEl>
                                          <p:spTgt spid="6"/>
                                        </p:tgtEl>
                                      </p:cBhvr>
                                    </p:animEffect>
                                    <p:set>
                                      <p:cBhvr>
                                        <p:cTn id="52" dur="1" fill="hold">
                                          <p:stCondLst>
                                            <p:cond delay="9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2" grpId="1" animBg="1"/>
      <p:bldP spid="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0D417E-5671-4C38-8925-B431E607D207}"/>
              </a:ext>
            </a:extLst>
          </p:cNvPr>
          <p:cNvPicPr>
            <a:picLocks noChangeAspect="1"/>
          </p:cNvPicPr>
          <p:nvPr/>
        </p:nvPicPr>
        <p:blipFill>
          <a:blip r:embed="rId2"/>
          <a:stretch>
            <a:fillRect/>
          </a:stretch>
        </p:blipFill>
        <p:spPr>
          <a:xfrm>
            <a:off x="2081212" y="342900"/>
            <a:ext cx="8029575" cy="6172200"/>
          </a:xfrm>
          <a:prstGeom prst="rect">
            <a:avLst/>
          </a:prstGeom>
        </p:spPr>
      </p:pic>
      <p:sp>
        <p:nvSpPr>
          <p:cNvPr id="4" name="TextBox 3">
            <a:extLst>
              <a:ext uri="{FF2B5EF4-FFF2-40B4-BE49-F238E27FC236}">
                <a16:creationId xmlns:a16="http://schemas.microsoft.com/office/drawing/2014/main" xmlns="" id="{E3B64726-E6D0-454F-BE8C-4C5FB512F2F9}"/>
              </a:ext>
            </a:extLst>
          </p:cNvPr>
          <p:cNvSpPr txBox="1"/>
          <p:nvPr/>
        </p:nvSpPr>
        <p:spPr>
          <a:xfrm>
            <a:off x="5037985" y="121841"/>
            <a:ext cx="7044812" cy="7017306"/>
          </a:xfrm>
          <a:prstGeom prst="rect">
            <a:avLst/>
          </a:prstGeom>
          <a:solidFill>
            <a:srgbClr val="FFFF00"/>
          </a:solidFill>
        </p:spPr>
        <p:txBody>
          <a:bodyPr wrap="square" rtlCol="0">
            <a:spAutoFit/>
          </a:bodyPr>
          <a:lstStyle/>
          <a:p>
            <a:pPr algn="l"/>
            <a:r>
              <a:rPr lang="en-US" sz="1800" b="0" i="1" u="none" strike="noStrike" baseline="0" dirty="0">
                <a:solidFill>
                  <a:srgbClr val="000000"/>
                </a:solidFill>
                <a:latin typeface="Times New Roman" panose="02020603050405020304" pitchFamily="18" charset="0"/>
              </a:rPr>
              <a:t>* </a:t>
            </a:r>
            <a:r>
              <a:rPr lang="en-US" i="1" dirty="0">
                <a:solidFill>
                  <a:srgbClr val="000000"/>
                </a:solidFill>
                <a:latin typeface="Times New Roman" panose="02020603050405020304" pitchFamily="18" charset="0"/>
              </a:rPr>
              <a:t>This is a </a:t>
            </a:r>
            <a:r>
              <a:rPr lang="en-US" sz="1800" b="0" i="1" u="none" strike="noStrike" baseline="0" dirty="0">
                <a:solidFill>
                  <a:srgbClr val="000000"/>
                </a:solidFill>
                <a:latin typeface="Times New Roman" panose="02020603050405020304" pitchFamily="18" charset="0"/>
              </a:rPr>
              <a:t>common misinterpretation</a:t>
            </a:r>
            <a:r>
              <a:rPr lang="en-US" sz="1800" b="0" i="1" u="none" strike="noStrike" dirty="0">
                <a:solidFill>
                  <a:srgbClr val="000000"/>
                </a:solidFill>
                <a:latin typeface="Times New Roman" panose="02020603050405020304" pitchFamily="18" charset="0"/>
              </a:rPr>
              <a:t> among many turbine waiver pilots. </a:t>
            </a:r>
            <a:r>
              <a:rPr lang="en-US" i="1" dirty="0">
                <a:solidFill>
                  <a:srgbClr val="000000"/>
                </a:solidFill>
                <a:latin typeface="Times New Roman" panose="02020603050405020304" pitchFamily="18" charset="0"/>
              </a:rPr>
              <a:t>From the Gas Turbine Program Document 510 A:</a:t>
            </a:r>
            <a:endParaRPr lang="en-US" sz="1800" b="0" i="1"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22. An </a:t>
            </a:r>
            <a:r>
              <a:rPr lang="en-US" sz="1800" b="1" i="0" u="sng" strike="noStrike" baseline="0" dirty="0">
                <a:solidFill>
                  <a:srgbClr val="FF0000"/>
                </a:solidFill>
                <a:latin typeface="Times New Roman" panose="02020603050405020304" pitchFamily="18" charset="0"/>
              </a:rPr>
              <a:t>experienced turbine pilot </a:t>
            </a:r>
            <a:r>
              <a:rPr lang="en-US" sz="1800" b="1" i="0" u="none" strike="noStrike" baseline="0" dirty="0">
                <a:solidFill>
                  <a:srgbClr val="FF0000"/>
                </a:solidFill>
                <a:latin typeface="Times New Roman" panose="02020603050405020304" pitchFamily="18" charset="0"/>
              </a:rPr>
              <a:t>is defined as </a:t>
            </a:r>
            <a:r>
              <a:rPr lang="en-US" sz="1800" b="0" i="0" u="none" strike="noStrike" baseline="0" dirty="0">
                <a:solidFill>
                  <a:srgbClr val="000000"/>
                </a:solidFill>
                <a:latin typeface="Times New Roman" panose="02020603050405020304" pitchFamily="18" charset="0"/>
              </a:rPr>
              <a:t>a pilot who has completed </a:t>
            </a:r>
            <a:r>
              <a:rPr lang="en-US" sz="1800" b="1" u="none" strike="noStrike" baseline="0" dirty="0">
                <a:solidFill>
                  <a:srgbClr val="FF0000"/>
                </a:solidFill>
                <a:latin typeface="Times New Roman" panose="02020603050405020304" pitchFamily="18" charset="0"/>
              </a:rPr>
              <a:t>20 or more turbine flights during the preceding 24 months </a:t>
            </a:r>
            <a:r>
              <a:rPr lang="en-US" sz="1800" b="0" i="0" u="none" strike="noStrike" baseline="0" dirty="0">
                <a:solidFill>
                  <a:srgbClr val="000000"/>
                </a:solidFill>
                <a:latin typeface="Times New Roman" panose="02020603050405020304" pitchFamily="18" charset="0"/>
              </a:rPr>
              <a:t>and who has a turbine waiver issued by AMA. For confirmation purposes, the pilot is </a:t>
            </a:r>
            <a:r>
              <a:rPr lang="en-US" sz="1800" b="1" i="0" u="none" strike="noStrike" baseline="0" dirty="0">
                <a:solidFill>
                  <a:srgbClr val="FF0000"/>
                </a:solidFill>
                <a:latin typeface="Times New Roman" panose="02020603050405020304" pitchFamily="18" charset="0"/>
              </a:rPr>
              <a:t>required to keep a written log of all flights and will provide copies to AMA upon request.</a:t>
            </a:r>
            <a:r>
              <a:rPr lang="en-US" sz="1800" b="0" i="0" u="none" strike="noStrike" baseline="0" dirty="0">
                <a:solidFill>
                  <a:srgbClr val="000000"/>
                </a:solidFill>
                <a:latin typeface="Times New Roman" panose="02020603050405020304" pitchFamily="18" charset="0"/>
              </a:rPr>
              <a:t> Experienced turbine pilots may:</a:t>
            </a:r>
          </a:p>
          <a:p>
            <a:r>
              <a:rPr lang="en-US" sz="1800" b="0" i="0" u="none" strike="noStrike" baseline="0" dirty="0">
                <a:solidFill>
                  <a:srgbClr val="000000"/>
                </a:solidFill>
                <a:latin typeface="Times New Roman" panose="02020603050405020304" pitchFamily="18" charset="0"/>
              </a:rPr>
              <a:t>a. Provide turbine-powered model flight instruction (using a buddy box) to non-waiver holder AMA pilots; </a:t>
            </a:r>
          </a:p>
          <a:p>
            <a:r>
              <a:rPr lang="en-US" sz="1800" b="0" i="0" u="none" strike="noStrike" baseline="0" dirty="0">
                <a:solidFill>
                  <a:srgbClr val="000000"/>
                </a:solidFill>
                <a:latin typeface="Times New Roman" panose="02020603050405020304" pitchFamily="18" charset="0"/>
              </a:rPr>
              <a:t>b. Conduct turbine waiver qualification flights and sign the turbine waiver application (AMA document 510d) </a:t>
            </a:r>
          </a:p>
          <a:p>
            <a:r>
              <a:rPr lang="en-US" sz="1800" b="0" i="0" u="none" strike="noStrike" baseline="0" dirty="0">
                <a:solidFill>
                  <a:srgbClr val="000000"/>
                </a:solidFill>
                <a:latin typeface="Times New Roman" panose="02020603050405020304" pitchFamily="18" charset="0"/>
              </a:rPr>
              <a:t>c. Supervise the first five solo turbine flights of a newly-waived turbine pilot.</a:t>
            </a:r>
          </a:p>
          <a:p>
            <a:r>
              <a:rPr lang="en-US" sz="1800" b="0" i="0" u="none" strike="noStrike" baseline="0" dirty="0">
                <a:solidFill>
                  <a:srgbClr val="000000"/>
                </a:solidFill>
                <a:latin typeface="Times New Roman" panose="02020603050405020304" pitchFamily="18" charset="0"/>
              </a:rPr>
              <a:t>23. Waivered pilots who do not meet this experience requirement can obtain/regain experienced status by performing the 20 or more turbine flights in the current 24-month continuous period; it is not necessary to reapply for a turbine waiver or re-perform a turbine waiver qualification flight.</a:t>
            </a:r>
          </a:p>
          <a:p>
            <a:endParaRPr lang="en-US" dirty="0">
              <a:solidFill>
                <a:srgbClr val="000000"/>
              </a:solidFill>
              <a:latin typeface="Times New Roman" panose="02020603050405020304" pitchFamily="18" charset="0"/>
            </a:endParaRPr>
          </a:p>
          <a:p>
            <a:pPr marL="285750" indent="-285750">
              <a:buFont typeface="Wingdings" panose="05000000000000000000" pitchFamily="2" charset="2"/>
              <a:buChar char="q"/>
            </a:pPr>
            <a:r>
              <a:rPr lang="en-US" sz="1800" b="0" i="0" u="none" strike="noStrike" baseline="0" dirty="0">
                <a:solidFill>
                  <a:srgbClr val="000000"/>
                </a:solidFill>
                <a:latin typeface="Times New Roman" panose="02020603050405020304" pitchFamily="18" charset="0"/>
              </a:rPr>
              <a:t>Share some examples: ETP no log or log</a:t>
            </a:r>
            <a:r>
              <a:rPr lang="en-US" sz="1800" b="0" i="0" u="none" strike="noStrike" dirty="0">
                <a:solidFill>
                  <a:srgbClr val="000000"/>
                </a:solidFill>
                <a:latin typeface="Times New Roman" panose="02020603050405020304" pitchFamily="18" charset="0"/>
              </a:rPr>
              <a:t> shows &lt; 20flts/ 24 mo.? See section 23 above.</a:t>
            </a:r>
          </a:p>
          <a:p>
            <a:pPr marL="285750" indent="-285750">
              <a:buFont typeface="Wingdings" panose="05000000000000000000" pitchFamily="2" charset="2"/>
              <a:buChar char="q"/>
            </a:pPr>
            <a:r>
              <a:rPr lang="en-US" dirty="0">
                <a:solidFill>
                  <a:srgbClr val="000000"/>
                </a:solidFill>
                <a:latin typeface="Times New Roman" panose="02020603050405020304" pitchFamily="18" charset="0"/>
              </a:rPr>
              <a:t>CD not familiar with waiver holder or their proficiency? Refer to Bullets 1-3, ask for a reference, monitor first flight.  The signed Flight Safety Declaration is the pilot’s confirmation and their responsibility.</a:t>
            </a:r>
            <a:endParaRPr lang="en-US" sz="1800" b="0" i="0" u="none" strike="noStrike"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5" name="TextBox 4">
            <a:extLst>
              <a:ext uri="{FF2B5EF4-FFF2-40B4-BE49-F238E27FC236}">
                <a16:creationId xmlns:a16="http://schemas.microsoft.com/office/drawing/2014/main" xmlns="" id="{94E15199-4269-4FD1-9A32-5AEC064C0E47}"/>
              </a:ext>
            </a:extLst>
          </p:cNvPr>
          <p:cNvSpPr txBox="1"/>
          <p:nvPr/>
        </p:nvSpPr>
        <p:spPr>
          <a:xfrm>
            <a:off x="457827" y="567639"/>
            <a:ext cx="4387175" cy="2585323"/>
          </a:xfrm>
          <a:prstGeom prst="rect">
            <a:avLst/>
          </a:prstGeom>
          <a:solidFill>
            <a:srgbClr val="FFFF00"/>
          </a:solidFill>
        </p:spPr>
        <p:txBody>
          <a:bodyPr wrap="square" rtlCol="0">
            <a:spAutoFit/>
          </a:bodyPr>
          <a:lstStyle/>
          <a:p>
            <a:pPr marL="285750" indent="-285750">
              <a:buFont typeface="Wingdings" panose="05000000000000000000" pitchFamily="2" charset="2"/>
              <a:buChar char="v"/>
            </a:pPr>
            <a:r>
              <a:rPr lang="en-US" b="1" dirty="0">
                <a:solidFill>
                  <a:srgbClr val="FF0000"/>
                </a:solidFill>
              </a:rPr>
              <a:t>ALL PILOTS Must Read and understand their responsibilities. </a:t>
            </a:r>
          </a:p>
          <a:p>
            <a:pPr marL="285750" indent="-285750">
              <a:buFont typeface="Wingdings" panose="05000000000000000000" pitchFamily="2" charset="2"/>
              <a:buChar char="v"/>
            </a:pPr>
            <a:r>
              <a:rPr lang="en-US" dirty="0"/>
              <a:t>Designed to be easily read while at a registration table.  </a:t>
            </a:r>
          </a:p>
          <a:p>
            <a:pPr marL="285750" indent="-285750">
              <a:buFont typeface="Wingdings" panose="05000000000000000000" pitchFamily="2" charset="2"/>
              <a:buChar char="v"/>
            </a:pPr>
            <a:r>
              <a:rPr lang="en-US" dirty="0"/>
              <a:t>This is the agreement you are signing.</a:t>
            </a:r>
          </a:p>
          <a:p>
            <a:pPr marL="285750" indent="-285750">
              <a:buFont typeface="Wingdings" panose="05000000000000000000" pitchFamily="2" charset="2"/>
              <a:buChar char="v"/>
            </a:pPr>
            <a:r>
              <a:rPr lang="en-US" b="1" dirty="0">
                <a:solidFill>
                  <a:srgbClr val="FF0000"/>
                </a:solidFill>
              </a:rPr>
              <a:t>This is what CDs and EMs and their designees will hold pilots accountable to at the event!  </a:t>
            </a:r>
          </a:p>
          <a:p>
            <a:r>
              <a:rPr lang="en-US" dirty="0"/>
              <a:t>	PLEASE READ IT!</a:t>
            </a:r>
          </a:p>
        </p:txBody>
      </p:sp>
    </p:spTree>
    <p:extLst>
      <p:ext uri="{BB962C8B-B14F-4D97-AF65-F5344CB8AC3E}">
        <p14:creationId xmlns:p14="http://schemas.microsoft.com/office/powerpoint/2010/main" val="5893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grpId="1" nodeType="clickEffect">
                                  <p:stCondLst>
                                    <p:cond delay="0"/>
                                  </p:stCondLst>
                                  <p:childTnLst>
                                    <p:animEffect transition="out" filter="fade">
                                      <p:cBhvr>
                                        <p:cTn id="12" dur="2000"/>
                                        <p:tgtEl>
                                          <p:spTgt spid="5"/>
                                        </p:tgtEl>
                                      </p:cBhvr>
                                    </p:animEffect>
                                    <p:anim calcmode="lin" valueType="num">
                                      <p:cBhvr>
                                        <p:cTn id="13" dur="2000"/>
                                        <p:tgtEl>
                                          <p:spTgt spid="5"/>
                                        </p:tgtEl>
                                        <p:attrNameLst>
                                          <p:attrName>ppt_x</p:attrName>
                                        </p:attrNameLst>
                                      </p:cBhvr>
                                      <p:tavLst>
                                        <p:tav tm="0">
                                          <p:val>
                                            <p:strVal val="ppt_x"/>
                                          </p:val>
                                        </p:tav>
                                        <p:tav tm="100000">
                                          <p:val>
                                            <p:strVal val="ppt_x"/>
                                          </p:val>
                                        </p:tav>
                                      </p:tavLst>
                                    </p:anim>
                                    <p:anim calcmode="lin" valueType="num">
                                      <p:cBhvr>
                                        <p:cTn id="14" dur="2000"/>
                                        <p:tgtEl>
                                          <p:spTgt spid="5"/>
                                        </p:tgtEl>
                                        <p:attrNameLst>
                                          <p:attrName>ppt_y</p:attrName>
                                        </p:attrNameLst>
                                      </p:cBhvr>
                                      <p:tavLst>
                                        <p:tav tm="0">
                                          <p:val>
                                            <p:strVal val="ppt_y"/>
                                          </p:val>
                                        </p:tav>
                                        <p:tav tm="100000">
                                          <p:val>
                                            <p:strVal val="ppt_y-.1"/>
                                          </p:val>
                                        </p:tav>
                                      </p:tavLst>
                                    </p:anim>
                                    <p:set>
                                      <p:cBhvr>
                                        <p:cTn id="15" dur="1" fill="hold">
                                          <p:stCondLst>
                                            <p:cond delay="1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500"/>
                                        <p:tgtEl>
                                          <p:spTgt spid="4"/>
                                        </p:tgtEl>
                                      </p:cBhvr>
                                    </p:animEffect>
                                    <p:anim calcmode="lin" valueType="num">
                                      <p:cBhvr>
                                        <p:cTn id="26" dur="1500"/>
                                        <p:tgtEl>
                                          <p:spTgt spid="4"/>
                                        </p:tgtEl>
                                        <p:attrNameLst>
                                          <p:attrName>ppt_x</p:attrName>
                                        </p:attrNameLst>
                                      </p:cBhvr>
                                      <p:tavLst>
                                        <p:tav tm="0">
                                          <p:val>
                                            <p:strVal val="ppt_x"/>
                                          </p:val>
                                        </p:tav>
                                        <p:tav tm="100000">
                                          <p:val>
                                            <p:strVal val="ppt_x"/>
                                          </p:val>
                                        </p:tav>
                                      </p:tavLst>
                                    </p:anim>
                                    <p:anim calcmode="lin" valueType="num">
                                      <p:cBhvr>
                                        <p:cTn id="27" dur="1500"/>
                                        <p:tgtEl>
                                          <p:spTgt spid="4"/>
                                        </p:tgtEl>
                                        <p:attrNameLst>
                                          <p:attrName>ppt_y</p:attrName>
                                        </p:attrNameLst>
                                      </p:cBhvr>
                                      <p:tavLst>
                                        <p:tav tm="0">
                                          <p:val>
                                            <p:strVal val="ppt_y"/>
                                          </p:val>
                                        </p:tav>
                                        <p:tav tm="100000">
                                          <p:val>
                                            <p:strVal val="ppt_y+.1"/>
                                          </p:val>
                                        </p:tav>
                                      </p:tavLst>
                                    </p:anim>
                                    <p:set>
                                      <p:cBhvr>
                                        <p:cTn id="28" dur="1" fill="hold">
                                          <p:stCondLst>
                                            <p:cond delay="1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7CD6B40-75F9-452B-895E-588BB2A5E7A6}"/>
              </a:ext>
            </a:extLst>
          </p:cNvPr>
          <p:cNvSpPr txBox="1"/>
          <p:nvPr/>
        </p:nvSpPr>
        <p:spPr>
          <a:xfrm>
            <a:off x="593387" y="379379"/>
            <a:ext cx="11070077" cy="4339650"/>
          </a:xfrm>
          <a:prstGeom prst="rect">
            <a:avLst/>
          </a:prstGeom>
          <a:noFill/>
        </p:spPr>
        <p:txBody>
          <a:bodyPr wrap="square" rtlCol="0">
            <a:spAutoFit/>
          </a:bodyPr>
          <a:lstStyle/>
          <a:p>
            <a:endParaRPr lang="en-US" sz="2000" b="1" dirty="0"/>
          </a:p>
          <a:p>
            <a:r>
              <a:rPr lang="en-US" sz="2400" b="1" dirty="0"/>
              <a:t>Let’s practice navigating to the DOCUMENTS section using:</a:t>
            </a:r>
          </a:p>
          <a:p>
            <a:endParaRPr lang="en-US" sz="2400" b="1" dirty="0"/>
          </a:p>
          <a:p>
            <a:r>
              <a:rPr lang="en-US" sz="2000" b="1" dirty="0"/>
              <a:t>The AMA website- </a:t>
            </a:r>
            <a:r>
              <a:rPr lang="en-US" sz="2000" b="1" dirty="0">
                <a:hlinkClick r:id="rId2"/>
              </a:rPr>
              <a:t>www.modelaircraft.org</a:t>
            </a:r>
            <a:r>
              <a:rPr lang="en-US" sz="2000" b="1" dirty="0"/>
              <a:t> </a:t>
            </a:r>
            <a:r>
              <a:rPr lang="en-US" sz="2000" dirty="0"/>
              <a:t>and </a:t>
            </a:r>
            <a:r>
              <a:rPr lang="en-US" sz="2000" b="1" dirty="0"/>
              <a:t>The District 1 website</a:t>
            </a:r>
            <a:r>
              <a:rPr lang="en-US" sz="2000" dirty="0"/>
              <a:t>- </a:t>
            </a:r>
            <a:r>
              <a:rPr lang="en-US" sz="2000" b="1" dirty="0">
                <a:hlinkClick r:id="rId3"/>
              </a:rPr>
              <a:t>www.amadistrict-i.org</a:t>
            </a:r>
            <a:r>
              <a:rPr lang="en-US" sz="2000" b="1" dirty="0"/>
              <a:t> </a:t>
            </a:r>
            <a:endParaRPr lang="en-US" sz="2000" dirty="0"/>
          </a:p>
          <a:p>
            <a:endParaRPr lang="en-US" sz="2000" dirty="0"/>
          </a:p>
          <a:p>
            <a:r>
              <a:rPr lang="en-US" sz="2000" dirty="0"/>
              <a:t>We’ll take a look at: </a:t>
            </a:r>
          </a:p>
          <a:p>
            <a:endParaRPr lang="en-US" sz="2000" dirty="0"/>
          </a:p>
          <a:p>
            <a:pPr marL="342900" indent="-342900">
              <a:buFont typeface="Wingdings" panose="05000000000000000000" pitchFamily="2" charset="2"/>
              <a:buChar char="Ø"/>
            </a:pPr>
            <a:r>
              <a:rPr lang="en-US" sz="2000" dirty="0"/>
              <a:t>The Form 10, Contest/ Event Package</a:t>
            </a:r>
          </a:p>
          <a:p>
            <a:pPr marL="342900" indent="-342900">
              <a:buFont typeface="Wingdings" panose="05000000000000000000" pitchFamily="2" charset="2"/>
              <a:buChar char="Ø"/>
            </a:pPr>
            <a:r>
              <a:rPr lang="en-US" sz="2000" dirty="0"/>
              <a:t>The Large Model Airplane Document 520 A, Permit Holder List, and LMA Inspector List</a:t>
            </a:r>
          </a:p>
          <a:p>
            <a:pPr marL="342900" indent="-342900">
              <a:buFont typeface="Wingdings" panose="05000000000000000000" pitchFamily="2" charset="2"/>
              <a:buChar char="Ø"/>
            </a:pPr>
            <a:r>
              <a:rPr lang="en-US" sz="2000" dirty="0"/>
              <a:t>The Gas Turbine Waiver Program Documents- 510 A, 510 D, and Waiver Holder List</a:t>
            </a:r>
          </a:p>
          <a:p>
            <a:pPr marL="342900" indent="-342900">
              <a:buFont typeface="Wingdings" panose="05000000000000000000" pitchFamily="2" charset="2"/>
              <a:buChar char="Ø"/>
            </a:pPr>
            <a:endParaRPr lang="en-US" sz="2000" dirty="0"/>
          </a:p>
          <a:p>
            <a:endParaRPr lang="en-US" sz="2000" dirty="0"/>
          </a:p>
          <a:p>
            <a:endParaRPr lang="en-US" sz="2800" b="1" dirty="0"/>
          </a:p>
        </p:txBody>
      </p:sp>
    </p:spTree>
    <p:extLst>
      <p:ext uri="{BB962C8B-B14F-4D97-AF65-F5344CB8AC3E}">
        <p14:creationId xmlns:p14="http://schemas.microsoft.com/office/powerpoint/2010/main" val="12851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500"/>
                                        <p:tgtEl>
                                          <p:spTgt spid="2">
                                            <p:txEl>
                                              <p:pRg st="1" end="1"/>
                                            </p:txEl>
                                          </p:spTgt>
                                        </p:tgtEl>
                                      </p:cBhvr>
                                    </p:animEffect>
                                    <p:anim calcmode="lin" valueType="num">
                                      <p:cBhvr>
                                        <p:cTn id="8"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42" presetClass="entr" presetSubtype="0" fill="hold" nodeType="afterEffect">
                                  <p:stCondLst>
                                    <p:cond delay="100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500"/>
                                        <p:tgtEl>
                                          <p:spTgt spid="2">
                                            <p:txEl>
                                              <p:pRg st="3" end="3"/>
                                            </p:txEl>
                                          </p:spTgt>
                                        </p:tgtEl>
                                      </p:cBhvr>
                                    </p:animEffect>
                                    <p:anim calcmode="lin" valueType="num">
                                      <p:cBhvr>
                                        <p:cTn id="14"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750"/>
                            </p:stCondLst>
                            <p:childTnLst>
                              <p:par>
                                <p:cTn id="17" presetID="42" presetClass="entr" presetSubtype="0" fill="hold" nodeType="afterEffect">
                                  <p:stCondLst>
                                    <p:cond delay="75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500"/>
                                        <p:tgtEl>
                                          <p:spTgt spid="2">
                                            <p:txEl>
                                              <p:pRg st="5" end="5"/>
                                            </p:txEl>
                                          </p:spTgt>
                                        </p:tgtEl>
                                      </p:cBhvr>
                                    </p:animEffect>
                                    <p:anim calcmode="lin" valueType="num">
                                      <p:cBhvr>
                                        <p:cTn id="20" dur="1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75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1500"/>
                                        <p:tgtEl>
                                          <p:spTgt spid="2">
                                            <p:txEl>
                                              <p:pRg st="7" end="7"/>
                                            </p:txEl>
                                          </p:spTgt>
                                        </p:tgtEl>
                                      </p:cBhvr>
                                    </p:animEffect>
                                    <p:anim calcmode="lin" valueType="num">
                                      <p:cBhvr>
                                        <p:cTn id="26" dur="1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1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9250"/>
                            </p:stCondLst>
                            <p:childTnLst>
                              <p:par>
                                <p:cTn id="29" presetID="42" presetClass="entr" presetSubtype="0" fill="hold" nodeType="afterEffect">
                                  <p:stCondLst>
                                    <p:cond delay="75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500"/>
                                        <p:tgtEl>
                                          <p:spTgt spid="2">
                                            <p:txEl>
                                              <p:pRg st="8" end="8"/>
                                            </p:txEl>
                                          </p:spTgt>
                                        </p:tgtEl>
                                      </p:cBhvr>
                                    </p:animEffect>
                                    <p:anim calcmode="lin" valueType="num">
                                      <p:cBhvr>
                                        <p:cTn id="32" dur="1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11500"/>
                            </p:stCondLst>
                            <p:childTnLst>
                              <p:par>
                                <p:cTn id="35" presetID="42" presetClass="entr" presetSubtype="0" fill="hold" nodeType="afterEffect">
                                  <p:stCondLst>
                                    <p:cond delay="75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500"/>
                                        <p:tgtEl>
                                          <p:spTgt spid="2">
                                            <p:txEl>
                                              <p:pRg st="9" end="9"/>
                                            </p:txEl>
                                          </p:spTgt>
                                        </p:tgtEl>
                                      </p:cBhvr>
                                    </p:animEffect>
                                    <p:anim calcmode="lin" valueType="num">
                                      <p:cBhvr>
                                        <p:cTn id="38" dur="1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BAB43380-C89B-445D-A19A-FA6F4BB8279F}"/>
              </a:ext>
            </a:extLst>
          </p:cNvPr>
          <p:cNvGraphicFramePr>
            <a:graphicFrameLocks noChangeAspect="1"/>
          </p:cNvGraphicFramePr>
          <p:nvPr>
            <p:extLst>
              <p:ext uri="{D42A27DB-BD31-4B8C-83A1-F6EECF244321}">
                <p14:modId xmlns:p14="http://schemas.microsoft.com/office/powerpoint/2010/main" val="3864829125"/>
              </p:ext>
            </p:extLst>
          </p:nvPr>
        </p:nvGraphicFramePr>
        <p:xfrm>
          <a:off x="5194570" y="17205"/>
          <a:ext cx="5437761" cy="6840795"/>
        </p:xfrm>
        <a:graphic>
          <a:graphicData uri="http://schemas.openxmlformats.org/presentationml/2006/ole">
            <mc:AlternateContent xmlns:mc="http://schemas.openxmlformats.org/markup-compatibility/2006">
              <mc:Choice xmlns:v="urn:schemas-microsoft-com:vml" Requires="v">
                <p:oleObj spid="_x0000_s1063" name="Document" r:id="rId4" imgW="6857129" imgH="8626491" progId="Word.Document.12">
                  <p:embed/>
                </p:oleObj>
              </mc:Choice>
              <mc:Fallback>
                <p:oleObj name="Document" r:id="rId4" imgW="6857129" imgH="8626491" progId="Word.Document.12">
                  <p:embed/>
                  <p:pic>
                    <p:nvPicPr>
                      <p:cNvPr id="0" name=""/>
                      <p:cNvPicPr/>
                      <p:nvPr/>
                    </p:nvPicPr>
                    <p:blipFill>
                      <a:blip r:embed="rId5"/>
                      <a:stretch>
                        <a:fillRect/>
                      </a:stretch>
                    </p:blipFill>
                    <p:spPr>
                      <a:xfrm>
                        <a:off x="5194570" y="17205"/>
                        <a:ext cx="5437761" cy="684079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6CD555A2-47EE-4B57-88B9-C23446732C76}"/>
              </a:ext>
            </a:extLst>
          </p:cNvPr>
          <p:cNvSpPr txBox="1"/>
          <p:nvPr/>
        </p:nvSpPr>
        <p:spPr>
          <a:xfrm>
            <a:off x="194553" y="223736"/>
            <a:ext cx="3978612" cy="5909310"/>
          </a:xfrm>
          <a:prstGeom prst="rect">
            <a:avLst/>
          </a:prstGeom>
          <a:solidFill>
            <a:srgbClr val="FFFF00">
              <a:alpha val="46000"/>
            </a:srgbClr>
          </a:solidFill>
        </p:spPr>
        <p:txBody>
          <a:bodyPr wrap="square" rtlCol="0">
            <a:spAutoFit/>
          </a:bodyPr>
          <a:lstStyle/>
          <a:p>
            <a:pPr marL="285750" indent="-285750">
              <a:buFont typeface="Wingdings" panose="05000000000000000000" pitchFamily="2" charset="2"/>
              <a:buChar char="v"/>
            </a:pPr>
            <a:r>
              <a:rPr lang="en-US" dirty="0"/>
              <a:t>Consider a </a:t>
            </a:r>
            <a:r>
              <a:rPr lang="en-US" b="1" i="1" dirty="0"/>
              <a:t>Pilot Briefing Checklist </a:t>
            </a:r>
            <a:r>
              <a:rPr lang="en-US" dirty="0"/>
              <a:t>for CDs/ EMs at </a:t>
            </a:r>
            <a:r>
              <a:rPr lang="en-US" b="1" dirty="0"/>
              <a:t>Pilot Meetings</a:t>
            </a:r>
            <a:r>
              <a:rPr lang="en-US" dirty="0"/>
              <a:t>.  </a:t>
            </a:r>
          </a:p>
          <a:p>
            <a:pPr marL="285750" indent="-285750">
              <a:buFont typeface="Wingdings" panose="05000000000000000000" pitchFamily="2" charset="2"/>
              <a:buChar char="v"/>
            </a:pPr>
            <a:r>
              <a:rPr lang="en-US" dirty="0"/>
              <a:t>Events may require venue specific details to be covered in the Pilot Meeting.</a:t>
            </a:r>
          </a:p>
          <a:p>
            <a:pPr marL="285750" indent="-285750">
              <a:buFont typeface="Wingdings" panose="05000000000000000000" pitchFamily="2" charset="2"/>
              <a:buChar char="v"/>
            </a:pPr>
            <a:r>
              <a:rPr lang="en-US" dirty="0"/>
              <a:t>Having a script will allow all pertinent information to be covered. </a:t>
            </a:r>
          </a:p>
          <a:p>
            <a:pPr marL="285750" indent="-285750">
              <a:buFont typeface="Wingdings" panose="05000000000000000000" pitchFamily="2" charset="2"/>
              <a:buChar char="v"/>
            </a:pPr>
            <a:r>
              <a:rPr lang="en-US" dirty="0"/>
              <a:t>CDs/ EMs may want to create additional requirements for their specific events.  Advance notice to participants is highly recommended.</a:t>
            </a:r>
          </a:p>
          <a:p>
            <a:pPr marL="285750" indent="-285750">
              <a:buFont typeface="Wingdings" panose="05000000000000000000" pitchFamily="2" charset="2"/>
              <a:buChar char="v"/>
            </a:pPr>
            <a:r>
              <a:rPr lang="en-US" b="1" i="1" dirty="0"/>
              <a:t>The more clearly defined your expectations are at the start of your event the less chance for confusion or conflicts!</a:t>
            </a:r>
          </a:p>
          <a:p>
            <a:endParaRPr lang="en-US" dirty="0"/>
          </a:p>
          <a:p>
            <a:r>
              <a:rPr lang="en-US" dirty="0"/>
              <a:t>*Depending on the nature of the event consider short Q&amp;A or review of: The Gas Turbine Waiver Program or the LMA- Large Model Airplane Program or other pertinent information.</a:t>
            </a:r>
          </a:p>
        </p:txBody>
      </p:sp>
      <p:sp>
        <p:nvSpPr>
          <p:cNvPr id="4" name="Arrow: Striped Right 3">
            <a:extLst>
              <a:ext uri="{FF2B5EF4-FFF2-40B4-BE49-F238E27FC236}">
                <a16:creationId xmlns:a16="http://schemas.microsoft.com/office/drawing/2014/main" xmlns="" id="{9111C781-AE3F-48DE-ABD3-82DF2746BB71}"/>
              </a:ext>
            </a:extLst>
          </p:cNvPr>
          <p:cNvSpPr/>
          <p:nvPr/>
        </p:nvSpPr>
        <p:spPr>
          <a:xfrm>
            <a:off x="4528333" y="5617723"/>
            <a:ext cx="924128" cy="61770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8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250" fill="hold"/>
                                        <p:tgtEl>
                                          <p:spTgt spid="2"/>
                                        </p:tgtEl>
                                        <p:attrNameLst>
                                          <p:attrName>ppt_x</p:attrName>
                                        </p:attrNameLst>
                                      </p:cBhvr>
                                      <p:tavLst>
                                        <p:tav tm="0">
                                          <p:val>
                                            <p:strVal val="0-#ppt_w/2"/>
                                          </p:val>
                                        </p:tav>
                                        <p:tav tm="100000">
                                          <p:val>
                                            <p:strVal val="#ppt_x"/>
                                          </p:val>
                                        </p:tav>
                                      </p:tavLst>
                                    </p:anim>
                                    <p:anim calcmode="lin" valueType="num">
                                      <p:cBhvr additive="base">
                                        <p:cTn id="8" dur="2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1" fill="hold" grpId="0" nodeType="afterEffect">
                                  <p:stCondLst>
                                    <p:cond delay="2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7000" fill="hold"/>
                                        <p:tgtEl>
                                          <p:spTgt spid="4"/>
                                        </p:tgtEl>
                                        <p:attrNameLst>
                                          <p:attrName>ppt_x</p:attrName>
                                        </p:attrNameLst>
                                      </p:cBhvr>
                                      <p:tavLst>
                                        <p:tav tm="0">
                                          <p:val>
                                            <p:strVal val="#ppt_x"/>
                                          </p:val>
                                        </p:tav>
                                        <p:tav tm="100000">
                                          <p:val>
                                            <p:strVal val="#ppt_x"/>
                                          </p:val>
                                        </p:tav>
                                      </p:tavLst>
                                    </p:anim>
                                    <p:anim calcmode="lin" valueType="num">
                                      <p:cBhvr additive="base">
                                        <p:cTn id="17" dur="17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23750"/>
                            </p:stCondLst>
                            <p:childTnLst>
                              <p:par>
                                <p:cTn id="19" presetID="42" presetClass="exit" presetSubtype="0" fill="hold" grpId="1" nodeType="afterEffect">
                                  <p:stCondLst>
                                    <p:cond delay="1500"/>
                                  </p:stCondLst>
                                  <p:childTnLst>
                                    <p:animEffect transition="out" filter="fade">
                                      <p:cBhvr>
                                        <p:cTn id="20" dur="10000"/>
                                        <p:tgtEl>
                                          <p:spTgt spid="4"/>
                                        </p:tgtEl>
                                      </p:cBhvr>
                                    </p:animEffect>
                                    <p:anim calcmode="lin" valueType="num">
                                      <p:cBhvr>
                                        <p:cTn id="21" dur="10000"/>
                                        <p:tgtEl>
                                          <p:spTgt spid="4"/>
                                        </p:tgtEl>
                                        <p:attrNameLst>
                                          <p:attrName>ppt_x</p:attrName>
                                        </p:attrNameLst>
                                      </p:cBhvr>
                                      <p:tavLst>
                                        <p:tav tm="0">
                                          <p:val>
                                            <p:strVal val="ppt_x"/>
                                          </p:val>
                                        </p:tav>
                                        <p:tav tm="100000">
                                          <p:val>
                                            <p:strVal val="ppt_x"/>
                                          </p:val>
                                        </p:tav>
                                      </p:tavLst>
                                    </p:anim>
                                    <p:anim calcmode="lin" valueType="num">
                                      <p:cBhvr>
                                        <p:cTn id="22" dur="10000"/>
                                        <p:tgtEl>
                                          <p:spTgt spid="4"/>
                                        </p:tgtEl>
                                        <p:attrNameLst>
                                          <p:attrName>ppt_y</p:attrName>
                                        </p:attrNameLst>
                                      </p:cBhvr>
                                      <p:tavLst>
                                        <p:tav tm="0">
                                          <p:val>
                                            <p:strVal val="ppt_y"/>
                                          </p:val>
                                        </p:tav>
                                        <p:tav tm="100000">
                                          <p:val>
                                            <p:strVal val="ppt_y+.1"/>
                                          </p:val>
                                        </p:tav>
                                      </p:tavLst>
                                    </p:anim>
                                    <p:set>
                                      <p:cBhvr>
                                        <p:cTn id="23" dur="1" fill="hold">
                                          <p:stCondLst>
                                            <p:cond delay="9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33AC2FA-B759-4A4C-B90D-7486A5EF9D40}"/>
              </a:ext>
            </a:extLst>
          </p:cNvPr>
          <p:cNvSpPr txBox="1"/>
          <p:nvPr/>
        </p:nvSpPr>
        <p:spPr>
          <a:xfrm>
            <a:off x="659049" y="474345"/>
            <a:ext cx="11245174" cy="5909310"/>
          </a:xfrm>
          <a:prstGeom prst="rect">
            <a:avLst/>
          </a:prstGeom>
          <a:noFill/>
        </p:spPr>
        <p:txBody>
          <a:bodyPr wrap="square" rtlCol="0">
            <a:spAutoFit/>
          </a:bodyPr>
          <a:lstStyle/>
          <a:p>
            <a:pPr algn="ctr"/>
            <a:r>
              <a:rPr lang="en-US" u="sng" dirty="0"/>
              <a:t>SUMMARY</a:t>
            </a:r>
          </a:p>
          <a:p>
            <a:pPr algn="ctr"/>
            <a:endParaRPr lang="en-US" dirty="0"/>
          </a:p>
          <a:p>
            <a:pPr marL="285750" indent="-285750">
              <a:buFont typeface="Wingdings" panose="05000000000000000000" pitchFamily="2" charset="2"/>
              <a:buChar char="Ø"/>
            </a:pPr>
            <a:r>
              <a:rPr lang="en-US" dirty="0"/>
              <a:t>The Form 10 or Contest/ Event Package is an INSURANCE requirement.</a:t>
            </a:r>
          </a:p>
          <a:p>
            <a:pPr marL="285750" indent="-285750">
              <a:buFont typeface="Wingdings" panose="05000000000000000000" pitchFamily="2" charset="2"/>
              <a:buChar char="Ø"/>
            </a:pPr>
            <a:r>
              <a:rPr lang="en-US" dirty="0"/>
              <a:t>ALL participants are required to READ AND UNDERSTAND the PILOT REQUIREMENTS sheet for their responsibilities prior to signing the FLIGHT SAFETY DECLARATION. </a:t>
            </a:r>
          </a:p>
          <a:p>
            <a:pPr marL="285750" indent="-285750">
              <a:buFont typeface="Wingdings" panose="05000000000000000000" pitchFamily="2" charset="2"/>
              <a:buChar char="Ø"/>
            </a:pPr>
            <a:r>
              <a:rPr lang="en-US" dirty="0"/>
              <a:t>The AMA safety programming, Safety Code and The Contest/ Event Package procedures provided, under the approval of the insurance company AND the FAA, the ability to fly at events with models up to 55# and also:</a:t>
            </a:r>
          </a:p>
          <a:p>
            <a:pPr marL="742950" lvl="1" indent="-285750">
              <a:buFont typeface="Wingdings" panose="05000000000000000000" pitchFamily="2" charset="2"/>
              <a:buChar char="Ø"/>
            </a:pPr>
            <a:r>
              <a:rPr lang="en-US" dirty="0"/>
              <a:t>Turbine Powered Aircraft</a:t>
            </a:r>
          </a:p>
          <a:p>
            <a:pPr marL="742950" lvl="1" indent="-285750">
              <a:buFont typeface="Wingdings" panose="05000000000000000000" pitchFamily="2" charset="2"/>
              <a:buChar char="Ø"/>
            </a:pPr>
            <a:r>
              <a:rPr lang="en-US" dirty="0"/>
              <a:t>Large Model Airplanes (over 55# up to 125#)</a:t>
            </a:r>
          </a:p>
          <a:p>
            <a:pPr marL="285750" indent="-285750">
              <a:buFont typeface="Wingdings" panose="05000000000000000000" pitchFamily="2" charset="2"/>
              <a:buChar char="Ø"/>
            </a:pPr>
            <a:r>
              <a:rPr lang="en-US" dirty="0"/>
              <a:t>AMA designated CDs- Contest Directors and EMs- Event Managers are responsible for the operation and compliance of this programming and are the ultimate authority at events.  </a:t>
            </a:r>
          </a:p>
          <a:p>
            <a:pPr marL="285750" indent="-285750">
              <a:buFont typeface="Wingdings" panose="05000000000000000000" pitchFamily="2" charset="2"/>
              <a:buChar char="Ø"/>
            </a:pPr>
            <a:r>
              <a:rPr lang="en-US" dirty="0"/>
              <a:t>AMA members are responsible for compliance with the requirements for their particular operation of model aircraft.</a:t>
            </a:r>
          </a:p>
          <a:p>
            <a:pPr marL="285750" indent="-285750">
              <a:buFont typeface="Wingdings" panose="05000000000000000000" pitchFamily="2" charset="2"/>
              <a:buChar char="Ø"/>
            </a:pPr>
            <a:r>
              <a:rPr lang="en-US" dirty="0"/>
              <a:t>The CDs/ EMs and any AMA district representatives are charged with finding a balance between fun and safety while offering guidance to CDs/ EMs and members at events.  This is much like the FAA and it’s authority over airshow operations, balancing safety and promotion.  The CDs/ EMs and their designees, such as Air Bosses are the ultimate authority at events and the participants are expected to respect them. </a:t>
            </a:r>
          </a:p>
          <a:p>
            <a:pPr marL="285750" indent="-285750">
              <a:buFont typeface="Wingdings" panose="05000000000000000000" pitchFamily="2" charset="2"/>
              <a:buChar char="Ø"/>
            </a:pPr>
            <a:r>
              <a:rPr lang="en-US" dirty="0"/>
              <a:t>By becoming more familiar with the AMA safety mitigation programming our entire aeromodelling community can maintain the stellar safety record and reputation of AMA in the eyes of those agencies keeping a closer watch on our activities.  Compliance to the safety programming while having a good time is crucial.</a:t>
            </a:r>
          </a:p>
          <a:p>
            <a:endParaRPr lang="en-US" dirty="0"/>
          </a:p>
        </p:txBody>
      </p:sp>
    </p:spTree>
    <p:extLst>
      <p:ext uri="{BB962C8B-B14F-4D97-AF65-F5344CB8AC3E}">
        <p14:creationId xmlns:p14="http://schemas.microsoft.com/office/powerpoint/2010/main" val="33820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500"/>
                                        <p:tgtEl>
                                          <p:spTgt spid="2">
                                            <p:txEl>
                                              <p:pRg st="3" end="3"/>
                                            </p:txEl>
                                          </p:spTgt>
                                        </p:tgtEl>
                                      </p:cBhvr>
                                    </p:animEffect>
                                    <p:anim calcmode="lin" valueType="num">
                                      <p:cBhvr>
                                        <p:cTn id="15"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500"/>
                                        <p:tgtEl>
                                          <p:spTgt spid="2">
                                            <p:txEl>
                                              <p:pRg st="4" end="4"/>
                                            </p:txEl>
                                          </p:spTgt>
                                        </p:tgtEl>
                                      </p:cBhvr>
                                    </p:animEffect>
                                    <p:anim calcmode="lin" valueType="num">
                                      <p:cBhvr>
                                        <p:cTn id="22"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750"/>
                                        <p:tgtEl>
                                          <p:spTgt spid="2">
                                            <p:txEl>
                                              <p:pRg st="5" end="5"/>
                                            </p:txEl>
                                          </p:spTgt>
                                        </p:tgtEl>
                                      </p:cBhvr>
                                    </p:animEffect>
                                    <p:anim calcmode="lin" valueType="num">
                                      <p:cBhvr>
                                        <p:cTn id="29" dur="1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500"/>
                                        <p:tgtEl>
                                          <p:spTgt spid="2">
                                            <p:txEl>
                                              <p:pRg st="6" end="6"/>
                                            </p:txEl>
                                          </p:spTgt>
                                        </p:tgtEl>
                                      </p:cBhvr>
                                    </p:animEffect>
                                    <p:anim calcmode="lin" valueType="num">
                                      <p:cBhvr>
                                        <p:cTn id="36" dur="1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500"/>
                                        <p:tgtEl>
                                          <p:spTgt spid="2">
                                            <p:txEl>
                                              <p:pRg st="7" end="7"/>
                                            </p:txEl>
                                          </p:spTgt>
                                        </p:tgtEl>
                                      </p:cBhvr>
                                    </p:animEffect>
                                    <p:anim calcmode="lin" valueType="num">
                                      <p:cBhvr>
                                        <p:cTn id="43" dur="1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500"/>
                                        <p:tgtEl>
                                          <p:spTgt spid="2">
                                            <p:txEl>
                                              <p:pRg st="8" end="8"/>
                                            </p:txEl>
                                          </p:spTgt>
                                        </p:tgtEl>
                                      </p:cBhvr>
                                    </p:animEffect>
                                    <p:anim calcmode="lin" valueType="num">
                                      <p:cBhvr>
                                        <p:cTn id="50" dur="1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500"/>
                                        <p:tgtEl>
                                          <p:spTgt spid="2">
                                            <p:txEl>
                                              <p:pRg st="9" end="9"/>
                                            </p:txEl>
                                          </p:spTgt>
                                        </p:tgtEl>
                                      </p:cBhvr>
                                    </p:animEffect>
                                    <p:anim calcmode="lin" valueType="num">
                                      <p:cBhvr>
                                        <p:cTn id="57" dur="1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500"/>
                                        <p:tgtEl>
                                          <p:spTgt spid="2">
                                            <p:txEl>
                                              <p:pRg st="10" end="10"/>
                                            </p:txEl>
                                          </p:spTgt>
                                        </p:tgtEl>
                                      </p:cBhvr>
                                    </p:animEffect>
                                    <p:anim calcmode="lin" valueType="num">
                                      <p:cBhvr>
                                        <p:cTn id="64" dur="1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5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2181</TotalTime>
  <Words>1209</Words>
  <Application>Microsoft Office PowerPoint</Application>
  <PresentationFormat>Widescreen</PresentationFormat>
  <Paragraphs>72</Paragraphs>
  <Slides>10</Slides>
  <Notes>0</Notes>
  <HiddenSlides>0</HiddenSlides>
  <MMClips>0</MMClips>
  <ScaleCrop>false</ScaleCrop>
  <HeadingPairs>
    <vt:vector size="10"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vt:i4>
      </vt:variant>
      <vt:variant>
        <vt:lpstr>Custom Shows</vt:lpstr>
      </vt:variant>
      <vt:variant>
        <vt:i4>1</vt:i4>
      </vt:variant>
    </vt:vector>
  </HeadingPairs>
  <TitlesOfParts>
    <vt:vector size="24" baseType="lpstr">
      <vt:lpstr>Arial</vt:lpstr>
      <vt:lpstr>Arial Black</vt:lpstr>
      <vt:lpstr>Calibri</vt:lpstr>
      <vt:lpstr>Calibri Light</vt:lpstr>
      <vt:lpstr>Cooper Black</vt:lpstr>
      <vt:lpstr>Gineso-NorBol</vt:lpstr>
      <vt:lpstr>MetaSerifPro-Bold</vt:lpstr>
      <vt:lpstr>MetaSerifPro-Light</vt:lpstr>
      <vt:lpstr>MetaSerifPro-LightItalic</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the AVP Lead in shot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Hudson</dc:creator>
  <cp:lastModifiedBy>Microsoft account</cp:lastModifiedBy>
  <cp:revision>37</cp:revision>
  <dcterms:created xsi:type="dcterms:W3CDTF">2022-04-06T19:11:31Z</dcterms:created>
  <dcterms:modified xsi:type="dcterms:W3CDTF">2022-04-17T23:01:05Z</dcterms:modified>
</cp:coreProperties>
</file>